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59" r:id="rId5"/>
    <p:sldId id="275" r:id="rId6"/>
    <p:sldId id="276" r:id="rId7"/>
    <p:sldId id="277" r:id="rId8"/>
    <p:sldId id="278" r:id="rId9"/>
    <p:sldId id="261" r:id="rId10"/>
    <p:sldId id="266" r:id="rId11"/>
    <p:sldId id="267" r:id="rId12"/>
    <p:sldId id="268" r:id="rId13"/>
    <p:sldId id="269" r:id="rId14"/>
    <p:sldId id="265" r:id="rId15"/>
    <p:sldId id="262" r:id="rId16"/>
    <p:sldId id="263" r:id="rId17"/>
    <p:sldId id="264" r:id="rId18"/>
    <p:sldId id="271" r:id="rId19"/>
    <p:sldId id="272" r:id="rId20"/>
    <p:sldId id="270" r:id="rId21"/>
    <p:sldId id="274" r:id="rId22"/>
    <p:sldId id="273" r:id="rId23"/>
    <p:sldId id="280" r:id="rId24"/>
    <p:sldId id="279" r:id="rId25"/>
    <p:sldId id="282" r:id="rId26"/>
    <p:sldId id="283" r:id="rId27"/>
    <p:sldId id="28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9" r:id="rId42"/>
    <p:sldId id="300" r:id="rId43"/>
    <p:sldId id="301" r:id="rId44"/>
    <p:sldId id="302" r:id="rId45"/>
    <p:sldId id="303" r:id="rId46"/>
    <p:sldId id="304" r:id="rId47"/>
    <p:sldId id="305" r:id="rId48"/>
    <p:sldId id="306" r:id="rId49"/>
    <p:sldId id="307" r:id="rId50"/>
    <p:sldId id="320" r:id="rId51"/>
    <p:sldId id="321"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298" r:id="rId65"/>
    <p:sldId id="297" r:id="rId66"/>
    <p:sldId id="322" r:id="rId6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8" autoAdjust="0"/>
  </p:normalViewPr>
  <p:slideViewPr>
    <p:cSldViewPr>
      <p:cViewPr>
        <p:scale>
          <a:sx n="66" d="100"/>
          <a:sy n="66" d="100"/>
        </p:scale>
        <p:origin x="-854" y="-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C237B5C-5619-4E7C-895C-AC85392F10FC}" type="datetimeFigureOut">
              <a:rPr lang="fr-FR" smtClean="0"/>
              <a:t>09/03/2016</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8940AA8-DBBD-4BEB-B6BA-69848DEE2F4E}"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494D605-621A-489E-8308-AFA729D3FE48}" type="datetimeFigureOut">
              <a:rPr lang="fr-FR" smtClean="0"/>
              <a:pPr/>
              <a:t>09/03/2016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C836529-8AA7-46E0-B595-2FAAA98D8F8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C836529-8AA7-46E0-B595-2FAAA98D8F8A}"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C836529-8AA7-46E0-B595-2FAAA98D8F8A}"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C836529-8AA7-46E0-B595-2FAAA98D8F8A}"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C836529-8AA7-46E0-B595-2FAAA98D8F8A}"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C836529-8AA7-46E0-B595-2FAAA98D8F8A}"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9BD28C-DE9C-4780-A815-86B4CA36FF63}" type="datetimeFigureOut">
              <a:rPr lang="fr-FR" smtClean="0"/>
              <a:pPr/>
              <a:t>09/03/2016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9BF081-B1D7-4E67-9774-3E75DC28433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BD28C-DE9C-4780-A815-86B4CA36FF63}" type="datetimeFigureOut">
              <a:rPr lang="fr-FR" smtClean="0"/>
              <a:pPr/>
              <a:t>09/03/2016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BF081-B1D7-4E67-9774-3E75DC28433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od_le_Microsoft_Office_PowerPoint_20071.sldx"/></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smtClean="0">
              <a:solidFill>
                <a:schemeClr val="tx1"/>
              </a:solidFill>
            </a:endParaRPr>
          </a:p>
          <a:p>
            <a:r>
              <a:rPr lang="fr-FR" dirty="0" smtClean="0">
                <a:solidFill>
                  <a:schemeClr val="tx1"/>
                </a:solidFill>
              </a:rPr>
              <a:t>Avec pour Service Instructeur: </a:t>
            </a:r>
            <a:endParaRPr lang="fr-FR" dirty="0">
              <a:solidFill>
                <a:schemeClr val="tx1"/>
              </a:solidFill>
            </a:endParaRPr>
          </a:p>
        </p:txBody>
      </p:sp>
      <p:pic>
        <p:nvPicPr>
          <p:cNvPr id="4" name="Image 3" descr="Logo Gal  2014-2020.jpg"/>
          <p:cNvPicPr>
            <a:picLocks noChangeAspect="1"/>
          </p:cNvPicPr>
          <p:nvPr/>
        </p:nvPicPr>
        <p:blipFill>
          <a:blip r:embed="rId2" cstate="print"/>
          <a:stretch>
            <a:fillRect/>
          </a:stretch>
        </p:blipFill>
        <p:spPr>
          <a:xfrm>
            <a:off x="304609" y="1484784"/>
            <a:ext cx="8083815" cy="2304256"/>
          </a:xfrm>
          <a:prstGeom prst="rect">
            <a:avLst/>
          </a:prstGeom>
        </p:spPr>
      </p:pic>
      <p:pic>
        <p:nvPicPr>
          <p:cNvPr id="5" name="Image 4" descr="Logo Région LRMP.jpg"/>
          <p:cNvPicPr>
            <a:picLocks noChangeAspect="1"/>
          </p:cNvPicPr>
          <p:nvPr/>
        </p:nvPicPr>
        <p:blipFill>
          <a:blip r:embed="rId3" cstate="print"/>
          <a:stretch>
            <a:fillRect/>
          </a:stretch>
        </p:blipFill>
        <p:spPr>
          <a:xfrm>
            <a:off x="3203848" y="5229200"/>
            <a:ext cx="3151632" cy="9479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algn="ctr">
              <a:buNone/>
            </a:pPr>
            <a:r>
              <a:rPr lang="fr-FR" b="1" dirty="0" smtClean="0">
                <a:solidFill>
                  <a:schemeClr val="tx2"/>
                </a:solidFill>
              </a:rPr>
              <a:t>Comment ça marche?       </a:t>
            </a:r>
            <a:r>
              <a:rPr lang="fr-FR" sz="1600" b="1" dirty="0" smtClean="0">
                <a:solidFill>
                  <a:srgbClr val="FF0000"/>
                </a:solidFill>
              </a:rPr>
              <a:t>(page 6)</a:t>
            </a:r>
            <a:endParaRPr lang="fr-FR" b="1" dirty="0" smtClean="0">
              <a:solidFill>
                <a:srgbClr val="FF0000"/>
              </a:solidFill>
            </a:endParaRPr>
          </a:p>
          <a:p>
            <a:pPr>
              <a:buNone/>
            </a:pPr>
            <a:r>
              <a:rPr lang="fr-FR" dirty="0" smtClean="0"/>
              <a:t>-</a:t>
            </a:r>
            <a:r>
              <a:rPr lang="fr-FR" b="1" dirty="0" smtClean="0"/>
              <a:t>Le Comité Technique (COTEC)</a:t>
            </a:r>
            <a:r>
              <a:rPr lang="fr-FR" dirty="0" smtClean="0"/>
              <a:t>, constitué des techniciens du Pays, de Carcassonne Agglo, de la CDC Montagne Noire, des chambres consulaires et des principaux partenaires techniques (CD, CR, Etat…), se réunit en amont pour étudier l’éligibilité technique et financière des projets et donne des préconisations techniques au </a:t>
            </a:r>
            <a:r>
              <a:rPr lang="fr-FR" b="1" dirty="0" smtClean="0"/>
              <a:t>Comité de Programmation (COPROG ) </a:t>
            </a:r>
            <a:r>
              <a:rPr lang="fr-FR" dirty="0" smtClean="0"/>
              <a:t>afin de faciliter la prise de décision.</a:t>
            </a: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3"/>
            <a:ext cx="5391291" cy="11521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lgn="ctr">
              <a:buNone/>
            </a:pPr>
            <a:r>
              <a:rPr lang="fr-FR" sz="2800" b="1" dirty="0" smtClean="0">
                <a:solidFill>
                  <a:schemeClr val="tx2"/>
                </a:solidFill>
              </a:rPr>
              <a:t>Comment ça marche?  </a:t>
            </a:r>
            <a:r>
              <a:rPr lang="fr-FR" sz="1600" b="1" dirty="0" smtClean="0">
                <a:solidFill>
                  <a:srgbClr val="FF0000"/>
                </a:solidFill>
              </a:rPr>
              <a:t>(page 7)</a:t>
            </a:r>
          </a:p>
          <a:p>
            <a:pPr>
              <a:buNone/>
            </a:pPr>
            <a:r>
              <a:rPr lang="fr-FR" sz="2800" b="1" dirty="0" smtClean="0"/>
              <a:t>Le Comité de Programmation (COPROG) doit:</a:t>
            </a:r>
          </a:p>
          <a:p>
            <a:r>
              <a:rPr lang="fr-FR" sz="2000" dirty="0" smtClean="0"/>
              <a:t>Examiner et approuver les critères de sélection…….. eu égard notamment aux priorités retenues et aux objectifs fixés par le GAL.</a:t>
            </a:r>
          </a:p>
          <a:p>
            <a:r>
              <a:rPr lang="fr-FR" sz="2000" dirty="0" smtClean="0"/>
              <a:t>Examiner à titre informatif les projets qui auront été écartés par l’équipe technique du GAL ou le comité technique (en raison de leur inéligibilité) et réorientés vers d’autres sources de financements, ceci afin d’avoir une vision de la dynamique créée par LEADER.</a:t>
            </a:r>
          </a:p>
          <a:p>
            <a:r>
              <a:rPr lang="fr-FR" sz="2000" dirty="0" smtClean="0"/>
              <a:t>Examiner les projets qui pourraient prétendre au programme LEADER : avis de principe en opportunité. Ces dossiers seront instruits avec l’assistance du GAL et soumis ensuite à la programmation.</a:t>
            </a:r>
          </a:p>
          <a:p>
            <a:endParaRPr lang="fr-FR" sz="1400" dirty="0" smtClean="0"/>
          </a:p>
          <a:p>
            <a:pPr>
              <a:buNone/>
            </a:pPr>
            <a:endParaRPr lang="fr-FR" sz="14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3"/>
            <a:ext cx="5391291" cy="11521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Gal  2014-2020"/>
          <p:cNvPicPr>
            <a:picLocks noChangeAspect="1" noChangeArrowheads="1"/>
          </p:cNvPicPr>
          <p:nvPr/>
        </p:nvPicPr>
        <p:blipFill>
          <a:blip r:embed="rId2" cstate="print"/>
          <a:srcRect/>
          <a:stretch>
            <a:fillRect/>
          </a:stretch>
        </p:blipFill>
        <p:spPr bwMode="auto">
          <a:xfrm>
            <a:off x="1979712" y="116633"/>
            <a:ext cx="5391291" cy="1152128"/>
          </a:xfrm>
          <a:prstGeom prst="rect">
            <a:avLst/>
          </a:prstGeom>
          <a:noFill/>
          <a:ln w="9525">
            <a:noFill/>
            <a:miter lim="800000"/>
            <a:headEnd/>
            <a:tailEnd/>
          </a:ln>
        </p:spPr>
      </p:pic>
      <p:sp>
        <p:nvSpPr>
          <p:cNvPr id="6" name="Espace réservé du contenu 5"/>
          <p:cNvSpPr>
            <a:spLocks noGrp="1"/>
          </p:cNvSpPr>
          <p:nvPr>
            <p:ph idx="1"/>
          </p:nvPr>
        </p:nvSpPr>
        <p:spPr/>
        <p:txBody>
          <a:bodyPr>
            <a:normAutofit fontScale="40000" lnSpcReduction="20000"/>
          </a:bodyPr>
          <a:lstStyle/>
          <a:p>
            <a:endParaRPr lang="fr-FR" dirty="0" smtClean="0"/>
          </a:p>
          <a:p>
            <a:pPr algn="ctr">
              <a:buNone/>
            </a:pPr>
            <a:r>
              <a:rPr lang="fr-FR" sz="5900" b="1" dirty="0" smtClean="0">
                <a:solidFill>
                  <a:schemeClr val="tx2"/>
                </a:solidFill>
              </a:rPr>
              <a:t>Comment ça marche?  </a:t>
            </a:r>
            <a:r>
              <a:rPr lang="fr-FR" sz="4000" b="1" dirty="0" smtClean="0">
                <a:solidFill>
                  <a:srgbClr val="FF0000"/>
                </a:solidFill>
              </a:rPr>
              <a:t>(page 7)</a:t>
            </a:r>
          </a:p>
          <a:p>
            <a:pPr>
              <a:buNone/>
            </a:pPr>
            <a:r>
              <a:rPr lang="fr-FR" sz="5900" b="1" dirty="0" smtClean="0"/>
              <a:t>Le Comité de Programmation (COPROG) doit:</a:t>
            </a:r>
          </a:p>
          <a:p>
            <a:endParaRPr lang="fr-FR" dirty="0" smtClean="0"/>
          </a:p>
          <a:p>
            <a:r>
              <a:rPr lang="fr-FR" sz="5000" dirty="0" smtClean="0"/>
              <a:t>Statuer sur la recevabilité des projets au regard d’une grille de notation par vote  anonyme, à partir de critères de sélection.</a:t>
            </a:r>
          </a:p>
          <a:p>
            <a:r>
              <a:rPr lang="fr-FR" sz="5000" dirty="0" smtClean="0"/>
              <a:t>-Avoir l’initiative des propositions de programmation des projets LEADER.</a:t>
            </a:r>
          </a:p>
          <a:p>
            <a:r>
              <a:rPr lang="fr-FR" sz="5000" dirty="0" smtClean="0"/>
              <a:t>-Evaluer périodiquement les progrès réalisés pour atteindre les objectifs spécifiques du GAL, établir et acter les propositions de modification de la maquette financière ou du plan de développement du GAL.</a:t>
            </a:r>
          </a:p>
          <a:p>
            <a:r>
              <a:rPr lang="fr-FR" sz="5000" dirty="0" smtClean="0"/>
              <a:t>-Examiner et approuver les états d’engagement qui seront transmis régulièrement à l’autorité de gestion et de paiement, veiller au respect des politiques nationales et communautaires.</a:t>
            </a:r>
          </a:p>
          <a:p>
            <a:r>
              <a:rPr lang="fr-FR" sz="5000" dirty="0" smtClean="0"/>
              <a:t>-Participera activement à l’évaluation et à la communication du GAL Carcassonnais (désignation personnes pour travailler sur ces 2 thématiques.)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7931224" cy="1008112"/>
          </a:xfrm>
        </p:spPr>
        <p:txBody>
          <a:bodyPr>
            <a:normAutofit/>
          </a:bodyPr>
          <a:lstStyle/>
          <a:p>
            <a:r>
              <a:rPr lang="fr-FR" b="1" dirty="0" smtClean="0"/>
              <a:t>Annexe n°2 : Circuit de gestion d’un dossier </a:t>
            </a:r>
          </a:p>
          <a:p>
            <a:pPr>
              <a:buNone/>
            </a:pPr>
            <a:r>
              <a:rPr lang="fr-FR" sz="1000" b="1" dirty="0" smtClean="0">
                <a:solidFill>
                  <a:srgbClr val="FF0000"/>
                </a:solidFill>
              </a:rPr>
              <a:t>(page 35)</a:t>
            </a:r>
          </a:p>
          <a:p>
            <a:pPr>
              <a:buNone/>
            </a:pPr>
            <a:endParaRPr lang="fr-FR" b="1" dirty="0" smtClean="0"/>
          </a:p>
          <a:p>
            <a:pPr>
              <a:buNone/>
            </a:pPr>
            <a:endParaRPr lang="fr-FR" b="1" dirty="0" smtClean="0"/>
          </a:p>
          <a:p>
            <a:pPr>
              <a:buNone/>
            </a:pPr>
            <a:endParaRPr lang="fr-FR" dirty="0" smtClean="0"/>
          </a:p>
          <a:p>
            <a:pPr>
              <a:buNone/>
            </a:pPr>
            <a:endParaRPr lang="fr-FR" b="1" dirty="0"/>
          </a:p>
        </p:txBody>
      </p:sp>
      <p:pic>
        <p:nvPicPr>
          <p:cNvPr id="4" name="Picture 2" descr="Logo Gal  2014-2020"/>
          <p:cNvPicPr>
            <a:picLocks noChangeAspect="1" noChangeArrowheads="1"/>
          </p:cNvPicPr>
          <p:nvPr/>
        </p:nvPicPr>
        <p:blipFill>
          <a:blip r:embed="rId3" cstate="print"/>
          <a:srcRect/>
          <a:stretch>
            <a:fillRect/>
          </a:stretch>
        </p:blipFill>
        <p:spPr bwMode="auto">
          <a:xfrm>
            <a:off x="1979712" y="116633"/>
            <a:ext cx="5391291" cy="1152128"/>
          </a:xfrm>
          <a:prstGeom prst="rect">
            <a:avLst/>
          </a:prstGeom>
          <a:noFill/>
          <a:ln w="9525">
            <a:noFill/>
            <a:miter lim="800000"/>
            <a:headEnd/>
            <a:tailEnd/>
          </a:ln>
        </p:spPr>
      </p:pic>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145" name="Object 1"/>
          <p:cNvGraphicFramePr>
            <a:graphicFrameLocks noChangeAspect="1"/>
          </p:cNvGraphicFramePr>
          <p:nvPr/>
        </p:nvGraphicFramePr>
        <p:xfrm>
          <a:off x="395536" y="2276872"/>
          <a:ext cx="8352928" cy="4381500"/>
        </p:xfrm>
        <a:graphic>
          <a:graphicData uri="http://schemas.openxmlformats.org/presentationml/2006/ole">
            <p:oleObj spid="_x0000_s6145" name="Diapositive" r:id="rId4" imgW="4570532" imgH="3509829" progId="PowerPoint.Template.12">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buNone/>
            </a:pPr>
            <a:r>
              <a:rPr lang="fr-FR" b="1" dirty="0" smtClean="0">
                <a:solidFill>
                  <a:schemeClr val="accent2"/>
                </a:solidFill>
              </a:rPr>
              <a:t>Le territoire du GAL du Carcassonnais</a:t>
            </a:r>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grpSp>
        <p:nvGrpSpPr>
          <p:cNvPr id="1026" name="Group 2"/>
          <p:cNvGrpSpPr>
            <a:grpSpLocks/>
          </p:cNvGrpSpPr>
          <p:nvPr/>
        </p:nvGrpSpPr>
        <p:grpSpPr bwMode="auto">
          <a:xfrm>
            <a:off x="2284139" y="2420888"/>
            <a:ext cx="4448101" cy="3386832"/>
            <a:chOff x="1239" y="3042"/>
            <a:chExt cx="9477" cy="7603"/>
          </a:xfrm>
        </p:grpSpPr>
        <p:grpSp>
          <p:nvGrpSpPr>
            <p:cNvPr id="1027" name="Group 3"/>
            <p:cNvGrpSpPr>
              <a:grpSpLocks/>
            </p:cNvGrpSpPr>
            <p:nvPr/>
          </p:nvGrpSpPr>
          <p:grpSpPr bwMode="auto">
            <a:xfrm>
              <a:off x="1239" y="3042"/>
              <a:ext cx="9477" cy="7603"/>
              <a:chOff x="1239" y="3042"/>
              <a:chExt cx="9477" cy="7603"/>
            </a:xfrm>
          </p:grpSpPr>
          <p:pic>
            <p:nvPicPr>
              <p:cNvPr id="1028" name="Picture 4" descr="Carte Pays et GAL 2"/>
              <p:cNvPicPr>
                <a:picLocks noChangeAspect="1" noChangeArrowheads="1"/>
              </p:cNvPicPr>
              <p:nvPr/>
            </p:nvPicPr>
            <p:blipFill>
              <a:blip r:embed="rId3" cstate="print"/>
              <a:srcRect/>
              <a:stretch>
                <a:fillRect/>
              </a:stretch>
            </p:blipFill>
            <p:spPr bwMode="auto">
              <a:xfrm>
                <a:off x="1239" y="3042"/>
                <a:ext cx="9477" cy="7603"/>
              </a:xfrm>
              <a:prstGeom prst="rect">
                <a:avLst/>
              </a:prstGeom>
              <a:noFill/>
              <a:ln w="9525">
                <a:solidFill>
                  <a:srgbClr val="D8D8D8"/>
                </a:solidFill>
                <a:miter lim="800000"/>
                <a:headEnd/>
                <a:tailEnd/>
              </a:ln>
            </p:spPr>
          </p:pic>
          <p:grpSp>
            <p:nvGrpSpPr>
              <p:cNvPr id="1029" name="Group 5"/>
              <p:cNvGrpSpPr>
                <a:grpSpLocks/>
              </p:cNvGrpSpPr>
              <p:nvPr/>
            </p:nvGrpSpPr>
            <p:grpSpPr bwMode="auto">
              <a:xfrm>
                <a:off x="7501" y="3184"/>
                <a:ext cx="3060" cy="2727"/>
                <a:chOff x="1423" y="3265"/>
                <a:chExt cx="9075" cy="6497"/>
              </a:xfrm>
            </p:grpSpPr>
            <p:pic>
              <p:nvPicPr>
                <p:cNvPr id="1030" name="Image 20" descr="carte aude.jpeg"/>
                <p:cNvPicPr>
                  <a:picLocks noChangeAspect="1" noChangeArrowheads="1"/>
                </p:cNvPicPr>
                <p:nvPr/>
              </p:nvPicPr>
              <p:blipFill>
                <a:blip r:embed="rId4" cstate="print"/>
                <a:srcRect/>
                <a:stretch>
                  <a:fillRect/>
                </a:stretch>
              </p:blipFill>
              <p:spPr bwMode="auto">
                <a:xfrm>
                  <a:off x="1423" y="3265"/>
                  <a:ext cx="9075" cy="6497"/>
                </a:xfrm>
                <a:prstGeom prst="rect">
                  <a:avLst/>
                </a:prstGeom>
                <a:noFill/>
                <a:ln w="9525">
                  <a:miter lim="800000"/>
                  <a:headEnd/>
                  <a:tailEnd/>
                </a:ln>
              </p:spPr>
            </p:pic>
            <p:grpSp>
              <p:nvGrpSpPr>
                <p:cNvPr id="1031" name="Group 7"/>
                <p:cNvGrpSpPr>
                  <a:grpSpLocks/>
                </p:cNvGrpSpPr>
                <p:nvPr/>
              </p:nvGrpSpPr>
              <p:grpSpPr bwMode="auto">
                <a:xfrm>
                  <a:off x="8573" y="5459"/>
                  <a:ext cx="820" cy="2300"/>
                  <a:chOff x="8573" y="5459"/>
                  <a:chExt cx="820" cy="2300"/>
                </a:xfrm>
              </p:grpSpPr>
              <p:sp>
                <p:nvSpPr>
                  <p:cNvPr id="1032" name="Rectangle 8"/>
                  <p:cNvSpPr>
                    <a:spLocks noChangeArrowheads="1"/>
                  </p:cNvSpPr>
                  <p:nvPr/>
                </p:nvSpPr>
                <p:spPr bwMode="auto">
                  <a:xfrm>
                    <a:off x="8657" y="5459"/>
                    <a:ext cx="736" cy="1188"/>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3" name="Rectangle 9"/>
                  <p:cNvSpPr>
                    <a:spLocks noChangeArrowheads="1"/>
                  </p:cNvSpPr>
                  <p:nvPr/>
                </p:nvSpPr>
                <p:spPr bwMode="auto">
                  <a:xfrm rot="1873704">
                    <a:off x="8573" y="5984"/>
                    <a:ext cx="736" cy="1188"/>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4" name="Rectangle 10"/>
                  <p:cNvSpPr>
                    <a:spLocks noChangeArrowheads="1"/>
                  </p:cNvSpPr>
                  <p:nvPr/>
                </p:nvSpPr>
                <p:spPr bwMode="auto">
                  <a:xfrm rot="1873704">
                    <a:off x="8573" y="7355"/>
                    <a:ext cx="736" cy="404"/>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5" name="Rectangle 11"/>
                  <p:cNvSpPr>
                    <a:spLocks noChangeArrowheads="1"/>
                  </p:cNvSpPr>
                  <p:nvPr/>
                </p:nvSpPr>
                <p:spPr bwMode="auto">
                  <a:xfrm rot="5611359">
                    <a:off x="8629" y="6859"/>
                    <a:ext cx="736" cy="404"/>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cxnSp>
            <p:nvCxnSpPr>
              <p:cNvPr id="1036" name="AutoShape 12"/>
              <p:cNvCxnSpPr>
                <a:cxnSpLocks noChangeShapeType="1"/>
              </p:cNvCxnSpPr>
              <p:nvPr/>
            </p:nvCxnSpPr>
            <p:spPr bwMode="auto">
              <a:xfrm flipH="1">
                <a:off x="7317" y="4325"/>
                <a:ext cx="1273" cy="499"/>
              </a:xfrm>
              <a:prstGeom prst="straightConnector1">
                <a:avLst/>
              </a:prstGeom>
              <a:noFill/>
              <a:ln w="9525">
                <a:solidFill>
                  <a:srgbClr val="C00000"/>
                </a:solidFill>
                <a:round/>
                <a:headEnd/>
                <a:tailEnd type="triangle" w="med" len="med"/>
              </a:ln>
            </p:spPr>
          </p:cxnSp>
        </p:grpSp>
        <p:sp>
          <p:nvSpPr>
            <p:cNvPr id="1037" name="Text Box 13"/>
            <p:cNvSpPr txBox="1">
              <a:spLocks noChangeArrowheads="1"/>
            </p:cNvSpPr>
            <p:nvPr/>
          </p:nvSpPr>
          <p:spPr bwMode="auto">
            <a:xfrm>
              <a:off x="8389" y="4623"/>
              <a:ext cx="1038" cy="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smtClean="0">
                  <a:ln>
                    <a:noFill/>
                  </a:ln>
                  <a:solidFill>
                    <a:schemeClr val="tx1"/>
                  </a:solidFill>
                  <a:effectLst/>
                  <a:latin typeface="Calibri" pitchFamily="34" charset="0"/>
                </a:rPr>
                <a:t>Aude</a:t>
              </a:r>
              <a:endParaRPr kumimoji="0" lang="fr-FR" sz="1800" b="0" i="0" u="none" strike="noStrike" cap="none" normalizeH="0" baseline="0" smtClean="0">
                <a:ln>
                  <a:noFill/>
                </a:ln>
                <a:solidFill>
                  <a:schemeClr val="tx1"/>
                </a:solidFill>
                <a:effectLst/>
                <a:latin typeface="Arial" pitchFamily="34" charset="0"/>
              </a:endParaRPr>
            </a:p>
          </p:txBody>
        </p:sp>
      </p:grpSp>
      <p:sp>
        <p:nvSpPr>
          <p:cNvPr id="16" name="ZoneTexte 15"/>
          <p:cNvSpPr txBox="1"/>
          <p:nvPr/>
        </p:nvSpPr>
        <p:spPr>
          <a:xfrm>
            <a:off x="0" y="6237312"/>
            <a:ext cx="9144000" cy="369332"/>
          </a:xfrm>
          <a:prstGeom prst="rect">
            <a:avLst/>
          </a:prstGeom>
          <a:noFill/>
        </p:spPr>
        <p:txBody>
          <a:bodyPr wrap="square" rtlCol="0">
            <a:spAutoFit/>
          </a:bodyPr>
          <a:lstStyle/>
          <a:p>
            <a:pPr algn="ctr"/>
            <a:r>
              <a:rPr lang="fr-FR" b="1" dirty="0" smtClean="0"/>
              <a:t>Le territoire du Pays Carcassonnais </a:t>
            </a:r>
            <a:r>
              <a:rPr lang="fr-FR" b="1" dirty="0" smtClean="0">
                <a:solidFill>
                  <a:srgbClr val="FF0000"/>
                </a:solidFill>
              </a:rPr>
              <a:t>SAUF</a:t>
            </a:r>
            <a:r>
              <a:rPr lang="fr-FR" b="1" dirty="0" smtClean="0"/>
              <a:t> CDC Piémont d’Alaric et Carcassonne</a:t>
            </a:r>
            <a:endParaRPr lang="fr-F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56792"/>
            <a:ext cx="8229600" cy="4569371"/>
          </a:xfrm>
        </p:spPr>
        <p:txBody>
          <a:bodyPr>
            <a:normAutofit fontScale="92500" lnSpcReduction="20000"/>
          </a:bodyPr>
          <a:lstStyle/>
          <a:p>
            <a:pPr algn="ctr">
              <a:buNone/>
            </a:pPr>
            <a:r>
              <a:rPr lang="fr-FR" dirty="0" smtClean="0"/>
              <a:t>LA STRATEGIE DU GAL DU CARCASSONNAIS</a:t>
            </a:r>
          </a:p>
          <a:p>
            <a:pPr algn="ctr">
              <a:buNone/>
            </a:pPr>
            <a:r>
              <a:rPr lang="fr-FR" sz="2600" b="1" u="sng" dirty="0" smtClean="0">
                <a:solidFill>
                  <a:schemeClr val="accent2"/>
                </a:solidFill>
              </a:rPr>
              <a:t>Les enjeux:</a:t>
            </a:r>
          </a:p>
          <a:p>
            <a:pPr>
              <a:buNone/>
            </a:pPr>
            <a:endParaRPr lang="fr-FR" sz="2000" dirty="0"/>
          </a:p>
          <a:p>
            <a:pPr>
              <a:buNone/>
            </a:pPr>
            <a:r>
              <a:rPr lang="fr-FR" sz="2000" dirty="0">
                <a:sym typeface="Wingdings"/>
              </a:rPr>
              <a:t></a:t>
            </a:r>
            <a:r>
              <a:rPr lang="fr-FR" sz="2000" dirty="0"/>
              <a:t> </a:t>
            </a:r>
            <a:r>
              <a:rPr lang="fr-FR" sz="2000" b="1" dirty="0"/>
              <a:t>Un développement rural équilibré fondé sur l’optimisation et la diffusion des retombées économiques liées à la fréquentation et à la notoriété de la Cité de Carcassonne et du Canal du Midi. </a:t>
            </a:r>
          </a:p>
          <a:p>
            <a:pPr>
              <a:buNone/>
            </a:pPr>
            <a:r>
              <a:rPr lang="fr-FR" sz="2000" dirty="0"/>
              <a:t> </a:t>
            </a:r>
          </a:p>
          <a:p>
            <a:pPr>
              <a:buFont typeface="Wingdings" pitchFamily="2" charset="2"/>
              <a:buChar char="à"/>
            </a:pPr>
            <a:r>
              <a:rPr lang="fr-FR" sz="2000" b="1" dirty="0" smtClean="0"/>
              <a:t>Un </a:t>
            </a:r>
            <a:r>
              <a:rPr lang="fr-FR" sz="2000" b="1" dirty="0"/>
              <a:t>développement économique s’appuyant sur les spécificités du territoire ainsi que sur les complémentarités entre les espaces et les acteurs qui le composent. </a:t>
            </a:r>
            <a:endParaRPr lang="fr-FR" sz="2000" b="1" dirty="0" smtClean="0"/>
          </a:p>
          <a:p>
            <a:pPr>
              <a:buNone/>
            </a:pPr>
            <a:endParaRPr lang="fr-FR" sz="2000" b="1" dirty="0"/>
          </a:p>
          <a:p>
            <a:pPr>
              <a:buNone/>
            </a:pPr>
            <a:r>
              <a:rPr lang="fr-FR" sz="2000" dirty="0"/>
              <a:t> </a:t>
            </a:r>
            <a:r>
              <a:rPr lang="fr-FR" sz="2000" dirty="0" smtClean="0"/>
              <a:t>Parmi </a:t>
            </a:r>
            <a:r>
              <a:rPr lang="fr-FR" sz="2000" dirty="0"/>
              <a:t>les thématiques proposées par la Région dans l’appel à projet LEADER, deux correspondent </a:t>
            </a:r>
            <a:r>
              <a:rPr lang="fr-FR" sz="2000" dirty="0" smtClean="0"/>
              <a:t>plus particulièrement </a:t>
            </a:r>
            <a:r>
              <a:rPr lang="fr-FR" sz="2000" dirty="0"/>
              <a:t>aux enjeux du territoire </a:t>
            </a:r>
            <a:r>
              <a:rPr lang="fr-FR" sz="2000" dirty="0" smtClean="0"/>
              <a:t>:</a:t>
            </a:r>
          </a:p>
          <a:p>
            <a:pPr>
              <a:buFontTx/>
              <a:buChar char="-"/>
            </a:pPr>
            <a:r>
              <a:rPr lang="fr-FR" sz="2000" b="1" dirty="0" smtClean="0"/>
              <a:t>La </a:t>
            </a:r>
            <a:r>
              <a:rPr lang="fr-FR" sz="2000" b="1" dirty="0"/>
              <a:t>relocalisation de l’économie dans les territoires </a:t>
            </a:r>
            <a:r>
              <a:rPr lang="fr-FR" sz="2000" b="1" dirty="0" smtClean="0"/>
              <a:t>ruraux</a:t>
            </a:r>
          </a:p>
          <a:p>
            <a:pPr>
              <a:buFontTx/>
              <a:buChar char="-"/>
            </a:pPr>
            <a:r>
              <a:rPr lang="fr-FR" sz="2000" b="1" dirty="0" smtClean="0"/>
              <a:t>L’attractivité </a:t>
            </a:r>
            <a:r>
              <a:rPr lang="fr-FR" sz="2000" b="1" dirty="0"/>
              <a:t>et la vitalité des territoires.</a:t>
            </a:r>
          </a:p>
          <a:p>
            <a:pPr marL="457200" indent="-457200" algn="ctr">
              <a:buNone/>
            </a:pPr>
            <a:endParaRPr lang="fr-FR" sz="20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ctr">
              <a:buNone/>
            </a:pPr>
            <a:r>
              <a:rPr lang="fr-FR" sz="2400" b="1" dirty="0" smtClean="0">
                <a:solidFill>
                  <a:schemeClr val="accent2"/>
                </a:solidFill>
              </a:rPr>
              <a:t>La stratégie LEADER du GAL Carcassonnais: </a:t>
            </a:r>
          </a:p>
          <a:p>
            <a:pPr>
              <a:buNone/>
            </a:pPr>
            <a:r>
              <a:rPr lang="fr-FR" b="1" dirty="0" smtClean="0"/>
              <a:t>« Renforcer les liens sur le Carcassonnais pour un développement équilibré du territoire »</a:t>
            </a:r>
          </a:p>
          <a:p>
            <a:pPr>
              <a:buNone/>
            </a:pPr>
            <a:r>
              <a:rPr lang="fr-FR" sz="2400" dirty="0" smtClean="0"/>
              <a:t>Lien </a:t>
            </a:r>
            <a:r>
              <a:rPr lang="fr-FR" sz="2400" dirty="0"/>
              <a:t>rural / urbain </a:t>
            </a:r>
            <a:endParaRPr lang="fr-FR" sz="2400" dirty="0" smtClean="0"/>
          </a:p>
          <a:p>
            <a:pPr>
              <a:buNone/>
            </a:pPr>
            <a:r>
              <a:rPr lang="fr-FR" sz="2400" dirty="0" smtClean="0"/>
              <a:t>Lien </a:t>
            </a:r>
            <a:r>
              <a:rPr lang="fr-FR" sz="2400" dirty="0"/>
              <a:t>entre acteurs et mutualisation de </a:t>
            </a:r>
            <a:r>
              <a:rPr lang="fr-FR" sz="2400" dirty="0" smtClean="0"/>
              <a:t>moyens</a:t>
            </a:r>
          </a:p>
          <a:p>
            <a:pPr>
              <a:buNone/>
            </a:pPr>
            <a:r>
              <a:rPr lang="fr-FR" sz="2400" dirty="0" smtClean="0"/>
              <a:t>Lien </a:t>
            </a:r>
            <a:r>
              <a:rPr lang="fr-FR" sz="2400" dirty="0"/>
              <a:t>public / </a:t>
            </a:r>
            <a:r>
              <a:rPr lang="fr-FR" sz="2400" dirty="0" smtClean="0"/>
              <a:t>privé</a:t>
            </a:r>
          </a:p>
          <a:p>
            <a:pPr>
              <a:buNone/>
            </a:pPr>
            <a:r>
              <a:rPr lang="fr-FR" sz="2400" dirty="0" smtClean="0"/>
              <a:t>Lien </a:t>
            </a:r>
            <a:r>
              <a:rPr lang="fr-FR" sz="2400" dirty="0"/>
              <a:t>entre </a:t>
            </a:r>
            <a:r>
              <a:rPr lang="fr-FR" sz="2400" dirty="0" smtClean="0"/>
              <a:t>thématiques</a:t>
            </a:r>
          </a:p>
          <a:p>
            <a:pPr>
              <a:buNone/>
            </a:pPr>
            <a:r>
              <a:rPr lang="fr-FR" sz="1400" dirty="0"/>
              <a:t> (</a:t>
            </a:r>
            <a:r>
              <a:rPr lang="fr-FR" sz="1400" dirty="0" smtClean="0"/>
              <a:t>patrimoine, culture, </a:t>
            </a:r>
            <a:r>
              <a:rPr lang="fr-FR" sz="1400" dirty="0" err="1" smtClean="0"/>
              <a:t>œnotourisme</a:t>
            </a:r>
            <a:r>
              <a:rPr lang="fr-FR" sz="1400" dirty="0"/>
              <a:t>,</a:t>
            </a:r>
            <a:r>
              <a:rPr lang="fr-FR" sz="1400" dirty="0" smtClean="0"/>
              <a:t> tourisme,  artisanat, agriculture, environnement, paysages)</a:t>
            </a:r>
          </a:p>
          <a:p>
            <a:pPr>
              <a:buNone/>
            </a:pPr>
            <a:r>
              <a:rPr lang="fr-FR" sz="2400" dirty="0" smtClean="0"/>
              <a:t>Lien </a:t>
            </a:r>
            <a:r>
              <a:rPr lang="fr-FR" sz="2400" dirty="0"/>
              <a:t>entre l’arc méditerranéen et la métropole </a:t>
            </a:r>
            <a:r>
              <a:rPr lang="fr-FR" sz="2400" dirty="0" smtClean="0"/>
              <a:t>toulousaine</a:t>
            </a:r>
          </a:p>
          <a:p>
            <a:pPr>
              <a:buNone/>
            </a:pPr>
            <a:r>
              <a:rPr lang="fr-FR" sz="2400" dirty="0" smtClean="0"/>
              <a:t>Lien </a:t>
            </a:r>
            <a:r>
              <a:rPr lang="fr-FR" sz="2400" dirty="0"/>
              <a:t>entre le Carcassonnais et les autres niveaux territoriaux </a:t>
            </a:r>
            <a:r>
              <a:rPr lang="fr-FR" sz="1400" dirty="0"/>
              <a:t>(Département, Région, </a:t>
            </a:r>
            <a:r>
              <a:rPr lang="fr-FR" sz="1400" dirty="0" smtClean="0"/>
              <a:t>Etat)</a:t>
            </a:r>
            <a:endParaRPr lang="fr-FR" sz="14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algn="ctr">
              <a:buNone/>
            </a:pPr>
            <a:r>
              <a:rPr lang="fr-FR" sz="2900" b="1" dirty="0" smtClean="0"/>
              <a:t>Déclinaison opérationnelle en actions</a:t>
            </a:r>
          </a:p>
          <a:p>
            <a:pPr algn="ctr">
              <a:buNone/>
            </a:pPr>
            <a:endParaRPr lang="fr-FR" sz="2900" b="1" dirty="0" smtClean="0"/>
          </a:p>
          <a:p>
            <a:pPr algn="ctr">
              <a:buNone/>
            </a:pPr>
            <a:r>
              <a:rPr lang="fr-FR" sz="2900" b="1" dirty="0" smtClean="0"/>
              <a:t>( Fiches Actions)</a:t>
            </a:r>
            <a:r>
              <a:rPr lang="fr-FR" sz="2200" b="1" dirty="0" smtClean="0"/>
              <a:t> </a:t>
            </a:r>
            <a:r>
              <a:rPr lang="fr-FR" sz="2100" b="1" dirty="0" smtClean="0">
                <a:solidFill>
                  <a:srgbClr val="FF0000"/>
                </a:solidFill>
              </a:rPr>
              <a:t>(page 37)</a:t>
            </a:r>
          </a:p>
          <a:p>
            <a:pPr algn="ctr">
              <a:buNone/>
            </a:pPr>
            <a:endParaRPr lang="fr-FR" sz="2100" b="1" dirty="0" smtClean="0">
              <a:solidFill>
                <a:srgbClr val="FF0000"/>
              </a:solidFill>
            </a:endParaRPr>
          </a:p>
          <a:p>
            <a:pPr>
              <a:buNone/>
            </a:pPr>
            <a:r>
              <a:rPr lang="fr-FR" sz="2600" b="1" dirty="0" smtClean="0">
                <a:solidFill>
                  <a:schemeClr val="tx2"/>
                </a:solidFill>
              </a:rPr>
              <a:t>Fiche-action 1. Améliorer la qualité et la modernité des sites et produits existants</a:t>
            </a:r>
          </a:p>
          <a:p>
            <a:pPr>
              <a:buNone/>
            </a:pPr>
            <a:endParaRPr lang="fr-FR" sz="1800" b="1" dirty="0" smtClean="0">
              <a:solidFill>
                <a:schemeClr val="accent4">
                  <a:lumMod val="50000"/>
                </a:schemeClr>
              </a:solidFill>
            </a:endParaRPr>
          </a:p>
          <a:p>
            <a:pPr lvl="0"/>
            <a:r>
              <a:rPr lang="fr-FR" sz="2600" b="1" dirty="0" smtClean="0">
                <a:solidFill>
                  <a:schemeClr val="accent4">
                    <a:lumMod val="50000"/>
                  </a:schemeClr>
                </a:solidFill>
              </a:rPr>
              <a:t>1/ </a:t>
            </a:r>
            <a:r>
              <a:rPr lang="fr-FR" sz="2600" b="1" dirty="0" smtClean="0"/>
              <a:t>Modernisation des accueils et de l’offre touristique, vers une offre créative et expérientielle (tourisme, agritourisme et </a:t>
            </a:r>
            <a:r>
              <a:rPr lang="fr-FR" sz="2600" b="1" dirty="0" err="1" smtClean="0"/>
              <a:t>oenotourisme</a:t>
            </a:r>
            <a:r>
              <a:rPr lang="fr-FR" sz="2600" dirty="0" smtClean="0"/>
              <a:t>).</a:t>
            </a:r>
          </a:p>
          <a:p>
            <a:pPr lvl="0">
              <a:buNone/>
            </a:pPr>
            <a:endParaRPr lang="fr-FR" sz="2000" dirty="0" smtClean="0"/>
          </a:p>
          <a:p>
            <a:pPr lvl="1"/>
            <a:r>
              <a:rPr lang="fr-FR" sz="2600" dirty="0" smtClean="0"/>
              <a:t>Actions de formations, soutien au développement du Webmarketing et à l’installation de bornes interactives ou tout autre équipement permettant la modernisation de l’offre d’accueil touristique.</a:t>
            </a:r>
          </a:p>
          <a:p>
            <a:pPr lvl="1"/>
            <a:r>
              <a:rPr lang="fr-FR" sz="2600" dirty="0" smtClean="0"/>
              <a:t>Soutien au développement de visites 3D, outils de médiation innovants, ateliers manuels et participatifs, conception de visites théâtralisées…</a:t>
            </a:r>
          </a:p>
          <a:p>
            <a:pPr lvl="1"/>
            <a:r>
              <a:rPr lang="fr-FR" sz="2600" dirty="0" smtClean="0"/>
              <a:t>Appui à la réalisation d’études et d’investissements de valorisation et de mise en liens de domaines </a:t>
            </a:r>
            <a:r>
              <a:rPr lang="fr-FR" sz="2600" dirty="0" err="1" smtClean="0"/>
              <a:t>oenotouristiques</a:t>
            </a:r>
            <a:r>
              <a:rPr lang="fr-FR" sz="2600" dirty="0" smtClean="0"/>
              <a:t> « témoins ».</a:t>
            </a:r>
          </a:p>
          <a:p>
            <a:pPr lvl="0">
              <a:buNone/>
            </a:pPr>
            <a:endParaRPr lang="fr-FR" sz="4400" dirty="0" smtClean="0"/>
          </a:p>
          <a:p>
            <a:pPr>
              <a:buNone/>
            </a:pPr>
            <a:endParaRPr lang="fr-FR" sz="4400" dirty="0" smtClean="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b="1" dirty="0" smtClean="0">
                <a:solidFill>
                  <a:schemeClr val="tx2"/>
                </a:solidFill>
              </a:rPr>
              <a:t>Fiche-action 1. Améliorer la qualité et la modernité des sites et produits existants</a:t>
            </a:r>
          </a:p>
          <a:p>
            <a:pPr>
              <a:buNone/>
            </a:pPr>
            <a:endParaRPr lang="fr-FR" sz="1800" b="1" dirty="0" smtClean="0">
              <a:solidFill>
                <a:schemeClr val="tx2"/>
              </a:solidFill>
            </a:endParaRPr>
          </a:p>
          <a:p>
            <a:pPr>
              <a:buNone/>
            </a:pPr>
            <a:r>
              <a:rPr lang="fr-FR" sz="1800" b="1" dirty="0" smtClean="0"/>
              <a:t>2/Renforcement de l’offre en activités de pleine nature, pour un « terrain d’aventure » complémentaire à la Cité.</a:t>
            </a:r>
            <a:r>
              <a:rPr lang="fr-FR" sz="2400" b="1" dirty="0" smtClean="0"/>
              <a:t> </a:t>
            </a:r>
          </a:p>
          <a:p>
            <a:pPr lvl="2">
              <a:buNone/>
            </a:pPr>
            <a:endParaRPr lang="fr-FR" sz="1800" b="1" dirty="0" smtClean="0"/>
          </a:p>
          <a:p>
            <a:pPr lvl="0"/>
            <a:r>
              <a:rPr lang="fr-FR" sz="1800" dirty="0" smtClean="0"/>
              <a:t>Soutien à l’émergence de produits innovants liant plusieurs types d’activités de pleine nature. </a:t>
            </a:r>
          </a:p>
          <a:p>
            <a:pPr lvl="0"/>
            <a:r>
              <a:rPr lang="fr-FR" sz="1800" dirty="0" smtClean="0"/>
              <a:t>Appui à la modernisation de sentiers existants du type : parcours vigne et </a:t>
            </a:r>
            <a:r>
              <a:rPr lang="fr-FR" sz="1800" dirty="0" err="1" smtClean="0"/>
              <a:t>rando</a:t>
            </a:r>
            <a:r>
              <a:rPr lang="fr-FR" sz="1800" dirty="0" smtClean="0"/>
              <a:t>, parcours photo, parcours </a:t>
            </a:r>
            <a:r>
              <a:rPr lang="fr-FR" sz="1800" dirty="0" err="1" smtClean="0"/>
              <a:t>sculpturel</a:t>
            </a:r>
            <a:r>
              <a:rPr lang="fr-FR" sz="1800" dirty="0" smtClean="0"/>
              <a:t>, parcours littéraire, visites théâtralisées. </a:t>
            </a:r>
          </a:p>
          <a:p>
            <a:pPr lvl="0"/>
            <a:r>
              <a:rPr lang="fr-FR" sz="1800" dirty="0" smtClean="0"/>
              <a:t>Actions de formation des accompagnateurs de montagne autour de ces produits. </a:t>
            </a:r>
          </a:p>
          <a:p>
            <a:pPr lvl="0"/>
            <a:r>
              <a:rPr lang="fr-FR" sz="1800" dirty="0" smtClean="0"/>
              <a:t>  Soutien à l’amélioration de sites de pleine nature (canoë, escalade…).</a:t>
            </a:r>
          </a:p>
          <a:p>
            <a:pPr>
              <a:buNone/>
            </a:pPr>
            <a:r>
              <a:rPr lang="fr-FR" sz="1800" dirty="0" smtClean="0"/>
              <a:t> </a:t>
            </a:r>
          </a:p>
          <a:p>
            <a:pPr lvl="2">
              <a:buNone/>
            </a:pPr>
            <a:endParaRPr lang="fr-FR" sz="2000" b="1" dirty="0" smtClean="0"/>
          </a:p>
          <a:p>
            <a:pPr lvl="2">
              <a:buNone/>
            </a:pPr>
            <a:endParaRPr lang="fr-FR" b="1" dirty="0" smtClean="0">
              <a:solidFill>
                <a:schemeClr val="accent4">
                  <a:lumMod val="50000"/>
                </a:schemeClr>
              </a:solidFill>
            </a:endParaRPr>
          </a:p>
          <a:p>
            <a:pPr lvl="2">
              <a:buNone/>
            </a:pPr>
            <a:endParaRPr lang="fr-FR" b="1" dirty="0" smtClean="0">
              <a:solidFill>
                <a:schemeClr val="accent4">
                  <a:lumMod val="50000"/>
                </a:schemeClr>
              </a:solidFill>
            </a:endParaRPr>
          </a:p>
          <a:p>
            <a:pPr lvl="2">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b="1" dirty="0" smtClean="0">
                <a:solidFill>
                  <a:schemeClr val="tx2"/>
                </a:solidFill>
              </a:rPr>
              <a:t>Fiche-action 1. Améliorer la qualité et la modernité des sites et produits existants</a:t>
            </a:r>
          </a:p>
          <a:p>
            <a:pPr>
              <a:buNone/>
            </a:pPr>
            <a:endParaRPr lang="fr-FR" sz="1800" b="1" dirty="0" smtClean="0">
              <a:solidFill>
                <a:schemeClr val="tx2"/>
              </a:solidFill>
            </a:endParaRPr>
          </a:p>
          <a:p>
            <a:pPr>
              <a:buNone/>
            </a:pPr>
            <a:r>
              <a:rPr lang="fr-FR" sz="1800" b="1" dirty="0" smtClean="0"/>
              <a:t>3/Valorisation de l’identité du territoire à travers son patrimoine.</a:t>
            </a:r>
          </a:p>
          <a:p>
            <a:pPr lvl="1"/>
            <a:r>
              <a:rPr lang="fr-FR" sz="1900" dirty="0" smtClean="0"/>
              <a:t>Réhabilitation du patrimoine vernaculaire, valorisation et animation du patrimoine bâti remarquable. </a:t>
            </a:r>
          </a:p>
          <a:p>
            <a:pPr lvl="1"/>
            <a:r>
              <a:rPr lang="fr-FR" sz="1900" dirty="0" smtClean="0"/>
              <a:t>Appui à la réalisation d’études stratégiques et opérationnelles.</a:t>
            </a:r>
          </a:p>
          <a:p>
            <a:pPr lvl="1"/>
            <a:r>
              <a:rPr lang="fr-FR" sz="1800" dirty="0" smtClean="0"/>
              <a:t>Appui</a:t>
            </a:r>
            <a:r>
              <a:rPr lang="fr-FR" sz="1900" dirty="0" smtClean="0"/>
              <a:t> au développement d’équipements valorisant le patrimoine.</a:t>
            </a:r>
          </a:p>
          <a:p>
            <a:pPr lvl="1"/>
            <a:endParaRPr lang="fr-FR" sz="1900" dirty="0" smtClean="0"/>
          </a:p>
          <a:p>
            <a:pPr lvl="0">
              <a:buNone/>
            </a:pPr>
            <a:r>
              <a:rPr lang="fr-FR" sz="1900" b="1" dirty="0" smtClean="0"/>
              <a:t>4/ Soutien au  développement durable de la filière bois énergie :</a:t>
            </a:r>
            <a:endParaRPr lang="fr-FR" sz="1900" dirty="0" smtClean="0"/>
          </a:p>
          <a:p>
            <a:pPr lvl="1">
              <a:buNone/>
            </a:pPr>
            <a:r>
              <a:rPr lang="fr-FR" sz="1800" dirty="0" smtClean="0"/>
              <a:t> -  Soutien à l’acquisition d’équipements dans les entreprises du secteur Bois énergie.</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ctr">
              <a:buNone/>
            </a:pPr>
            <a:endParaRPr lang="fr-FR" b="1" dirty="0" smtClean="0"/>
          </a:p>
          <a:p>
            <a:pPr algn="ctr">
              <a:buNone/>
            </a:pPr>
            <a:r>
              <a:rPr lang="fr-FR" b="1" dirty="0" smtClean="0"/>
              <a:t>Le Comité de programmation du GAL </a:t>
            </a:r>
          </a:p>
          <a:p>
            <a:pPr algn="ctr">
              <a:buNone/>
            </a:pPr>
            <a:r>
              <a:rPr lang="fr-FR" b="1" dirty="0" smtClean="0"/>
              <a:t>(Groupe d’action Locale): </a:t>
            </a:r>
          </a:p>
          <a:p>
            <a:pPr algn="ctr">
              <a:buNone/>
            </a:pPr>
            <a:r>
              <a:rPr lang="fr-FR" dirty="0" smtClean="0"/>
              <a:t>23 membres votants</a:t>
            </a:r>
            <a:r>
              <a:rPr lang="fr-FR" sz="1600" dirty="0" smtClean="0"/>
              <a:t> </a:t>
            </a:r>
            <a:r>
              <a:rPr lang="fr-FR" sz="1600" b="1" dirty="0" smtClean="0">
                <a:solidFill>
                  <a:srgbClr val="FF0000"/>
                </a:solidFill>
              </a:rPr>
              <a:t>(page 29)</a:t>
            </a:r>
            <a:endParaRPr lang="fr-FR" b="1" dirty="0" smtClean="0">
              <a:solidFill>
                <a:srgbClr val="FF0000"/>
              </a:solidFill>
            </a:endParaRPr>
          </a:p>
          <a:p>
            <a:pPr algn="ctr">
              <a:buNone/>
            </a:pPr>
            <a:endParaRPr lang="fr-FR" dirty="0" smtClean="0"/>
          </a:p>
          <a:p>
            <a:pPr algn="ctr">
              <a:buNone/>
            </a:pPr>
            <a:r>
              <a:rPr lang="fr-FR" b="1" dirty="0" smtClean="0"/>
              <a:t>1 collège privé</a:t>
            </a:r>
            <a:r>
              <a:rPr lang="fr-FR" dirty="0" smtClean="0"/>
              <a:t>: 13 membres soit 56% des voix</a:t>
            </a:r>
          </a:p>
          <a:p>
            <a:pPr>
              <a:buNone/>
            </a:pPr>
            <a:r>
              <a:rPr lang="fr-FR" dirty="0" smtClean="0"/>
              <a:t>  </a:t>
            </a:r>
            <a:r>
              <a:rPr lang="fr-FR" b="1" dirty="0" smtClean="0"/>
              <a:t>1 collège public</a:t>
            </a:r>
            <a:r>
              <a:rPr lang="fr-FR" dirty="0" smtClean="0"/>
              <a:t>: 10 membres représentatifs des territoires ruraux.</a:t>
            </a: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b="1" dirty="0" smtClean="0">
                <a:solidFill>
                  <a:schemeClr val="accent4">
                    <a:lumMod val="50000"/>
                  </a:schemeClr>
                </a:solidFill>
              </a:rPr>
              <a:t> </a:t>
            </a:r>
            <a:r>
              <a:rPr lang="fr-FR" sz="1800" b="1" dirty="0" smtClean="0">
                <a:solidFill>
                  <a:schemeClr val="tx2"/>
                </a:solidFill>
              </a:rPr>
              <a:t>Fiche-action 2 Développer une offre économique dans les domaines touristique, agricole et agritouristique structurante, complémentaire à Carcassonne, sur l’ensemble du Carcassonnais.</a:t>
            </a:r>
          </a:p>
          <a:p>
            <a:pPr>
              <a:buNone/>
            </a:pPr>
            <a:endParaRPr lang="fr-FR" sz="1800" b="1" dirty="0" smtClean="0">
              <a:solidFill>
                <a:schemeClr val="tx2"/>
              </a:solidFill>
            </a:endParaRPr>
          </a:p>
          <a:p>
            <a:pPr lvl="0">
              <a:buNone/>
            </a:pPr>
            <a:r>
              <a:rPr lang="fr-FR" sz="1800" b="1" dirty="0" smtClean="0"/>
              <a:t>1/Développement d’activités touristiques nouvelles valorisant les atouts « identitaires » du territoire et s’appuyant sur une approche « expérientielle » :</a:t>
            </a:r>
            <a:endParaRPr lang="fr-FR" sz="1800" dirty="0" smtClean="0"/>
          </a:p>
          <a:p>
            <a:pPr lvl="0">
              <a:buNone/>
            </a:pPr>
            <a:r>
              <a:rPr lang="fr-FR" sz="1800" dirty="0" smtClean="0"/>
              <a:t>	-Soutien à l’émergence de sites ou produits touristiques et de découverte nouveaux,  aux filières de valorisation de ressources locales et à la mise en réseau</a:t>
            </a:r>
          </a:p>
          <a:p>
            <a:pPr lvl="0">
              <a:buNone/>
            </a:pPr>
            <a:r>
              <a:rPr lang="fr-FR" sz="1800" b="1" dirty="0" smtClean="0"/>
              <a:t>2/Promotion de l’économie circulaire sur le Carcassonnais et renforcement de l’efficacité des filières locales dans la chaîne des valorisations.</a:t>
            </a:r>
            <a:endParaRPr lang="fr-FR" sz="1800" dirty="0" smtClean="0"/>
          </a:p>
          <a:p>
            <a:pPr>
              <a:buNone/>
            </a:pPr>
            <a:r>
              <a:rPr lang="fr-FR" sz="1800" dirty="0" smtClean="0"/>
              <a:t>	-Soutien à la réalisation d’études et d’investissements collectifs en faveur de l’économie circulaire, à la valorisation et au recyclage des déchets.</a:t>
            </a:r>
          </a:p>
          <a:p>
            <a:endParaRPr lang="fr-FR" sz="1800" dirty="0" smtClean="0"/>
          </a:p>
          <a:p>
            <a:pPr>
              <a:buNone/>
            </a:pPr>
            <a:endParaRPr lang="fr-FR" sz="1800" dirty="0" smtClean="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32500" lnSpcReduction="20000"/>
          </a:bodyPr>
          <a:lstStyle/>
          <a:p>
            <a:pPr>
              <a:buNone/>
            </a:pPr>
            <a:r>
              <a:rPr lang="fr-FR" sz="1800" b="1" dirty="0" smtClean="0">
                <a:solidFill>
                  <a:schemeClr val="tx2"/>
                </a:solidFill>
              </a:rPr>
              <a:t>.</a:t>
            </a:r>
          </a:p>
          <a:p>
            <a:pPr>
              <a:buNone/>
            </a:pPr>
            <a:r>
              <a:rPr lang="fr-FR" sz="4900" b="1" dirty="0" smtClean="0">
                <a:solidFill>
                  <a:schemeClr val="tx2"/>
                </a:solidFill>
              </a:rPr>
              <a:t>Fiche-action 2 Développer une offre économique dans les domaines touristique, agricole et agritouristique structurante, complémentaire à Carcassonne, sur l’ensemble du Carcassonnais</a:t>
            </a:r>
          </a:p>
          <a:p>
            <a:pPr>
              <a:buNone/>
            </a:pPr>
            <a:endParaRPr lang="fr-FR" sz="4900" b="1" dirty="0" smtClean="0">
              <a:solidFill>
                <a:schemeClr val="tx2"/>
              </a:solidFill>
            </a:endParaRPr>
          </a:p>
          <a:p>
            <a:pPr lvl="0">
              <a:buNone/>
            </a:pPr>
            <a:r>
              <a:rPr lang="fr-FR" sz="4900" b="1" dirty="0" smtClean="0"/>
              <a:t>3/ Valorisation de la viticulture et du vin en tant que filière économique majeure du Carcassonnais  </a:t>
            </a:r>
            <a:endParaRPr lang="fr-FR" sz="4900" dirty="0" smtClean="0"/>
          </a:p>
          <a:p>
            <a:pPr>
              <a:buNone/>
            </a:pPr>
            <a:r>
              <a:rPr lang="fr-FR" sz="4900" dirty="0" smtClean="0"/>
              <a:t>	-Construire une Image de prestige en faveur des produits du terroir, via la mise en œuvre d’un plan de communication offensif, institutionnel et professionnel, travailler à la création d’une marque identitaire, développer la mise en réseau de professionnels viticoles et/ou agricoles.</a:t>
            </a:r>
          </a:p>
          <a:p>
            <a:pPr>
              <a:buNone/>
            </a:pPr>
            <a:r>
              <a:rPr lang="fr-FR" sz="4900" dirty="0" smtClean="0"/>
              <a:t>	- Appui à l’émergence d’une offre collective structurée, à travers le financement de projets collectifs de développement de l’</a:t>
            </a:r>
            <a:r>
              <a:rPr lang="fr-FR" sz="4900" dirty="0" err="1" smtClean="0"/>
              <a:t>œnotourisme</a:t>
            </a:r>
            <a:r>
              <a:rPr lang="fr-FR" sz="4900" dirty="0" smtClean="0"/>
              <a:t>. </a:t>
            </a:r>
          </a:p>
          <a:p>
            <a:pPr>
              <a:buNone/>
            </a:pPr>
            <a:r>
              <a:rPr lang="fr-FR" sz="4900" dirty="0" smtClean="0"/>
              <a:t> </a:t>
            </a:r>
          </a:p>
          <a:p>
            <a:pPr lvl="0">
              <a:buNone/>
            </a:pPr>
            <a:r>
              <a:rPr lang="fr-FR" sz="4900" b="1" dirty="0" smtClean="0"/>
              <a:t>4/ Soutien à l’émergence d’une offre d’accueil et d’hébergement touristique renouvelée, ouverte à l’année  </a:t>
            </a:r>
          </a:p>
          <a:p>
            <a:pPr lvl="1"/>
            <a:r>
              <a:rPr lang="fr-FR" sz="4900" dirty="0" smtClean="0"/>
              <a:t>Appui au développement d’une offre d’accueil et d’hébergement touristique attractive et insolite (hébergements insolites, valorisant l’identité du territoire) ou nouvelle (tourisme d’affaire et accueil de grands groupes, notamment en Montagne Noire), à la création d’équipements d’accueil de grands groupes et de tourisme d’affaire.</a:t>
            </a:r>
          </a:p>
          <a:p>
            <a:pPr>
              <a:buNone/>
            </a:pPr>
            <a:endParaRPr lang="fr-FR" sz="49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a:buNone/>
            </a:pPr>
            <a:r>
              <a:rPr lang="fr-FR" sz="1900" b="1" dirty="0" smtClean="0">
                <a:solidFill>
                  <a:schemeClr val="tx2"/>
                </a:solidFill>
              </a:rPr>
              <a:t>Fiche-action 3:  Améliorer le maillage, les liens en interne et la transversalité des approches.                     </a:t>
            </a:r>
            <a:r>
              <a:rPr lang="fr-FR" sz="1100" b="1" dirty="0" smtClean="0">
                <a:solidFill>
                  <a:srgbClr val="FF0000"/>
                </a:solidFill>
              </a:rPr>
              <a:t>(page 48)</a:t>
            </a:r>
          </a:p>
          <a:p>
            <a:pPr>
              <a:buNone/>
            </a:pPr>
            <a:endParaRPr lang="fr-FR" sz="1100" b="1" dirty="0" smtClean="0">
              <a:solidFill>
                <a:srgbClr val="FF0000"/>
              </a:solidFill>
            </a:endParaRPr>
          </a:p>
          <a:p>
            <a:pPr lvl="0">
              <a:buNone/>
            </a:pPr>
            <a:r>
              <a:rPr lang="fr-FR" sz="1800" b="1" dirty="0" smtClean="0"/>
              <a:t>1/ Structuration des circuits de proximité  </a:t>
            </a:r>
            <a:endParaRPr lang="fr-FR" sz="1800" dirty="0" smtClean="0"/>
          </a:p>
          <a:p>
            <a:pPr lvl="0"/>
            <a:r>
              <a:rPr lang="fr-FR" sz="1800" dirty="0" smtClean="0"/>
              <a:t>Actions d’animation et d’accompagnement à la structuration, soutien à la mise en place d’’actions collectives et à la réalisation d’études de faisabilité.</a:t>
            </a:r>
          </a:p>
          <a:p>
            <a:pPr lvl="0"/>
            <a:r>
              <a:rPr lang="fr-FR" sz="1800" dirty="0" smtClean="0"/>
              <a:t>Appui au développement d’outils collaboratifs innovants pour la  transformation, la commercialisation de produits locaux.</a:t>
            </a:r>
          </a:p>
          <a:p>
            <a:pPr lvl="0"/>
            <a:r>
              <a:rPr lang="fr-FR" sz="1800" dirty="0" smtClean="0"/>
              <a:t>Appui au développement d’une plateforme de commercialisation virtuelle et/ou physique.</a:t>
            </a:r>
          </a:p>
          <a:p>
            <a:pPr>
              <a:buNone/>
            </a:pPr>
            <a:r>
              <a:rPr lang="fr-FR" sz="1800" dirty="0" smtClean="0"/>
              <a:t> </a:t>
            </a:r>
          </a:p>
          <a:p>
            <a:pPr lvl="0">
              <a:buNone/>
            </a:pPr>
            <a:r>
              <a:rPr lang="fr-FR" sz="1800" b="1" dirty="0" smtClean="0"/>
              <a:t>2/ Renforcement de l’économie circulaire en développant les liens entre acteurs et les synergies </a:t>
            </a:r>
            <a:endParaRPr lang="fr-FR" sz="1800" dirty="0" smtClean="0"/>
          </a:p>
          <a:p>
            <a:pPr lvl="0"/>
            <a:r>
              <a:rPr lang="fr-FR" sz="1800" dirty="0" smtClean="0"/>
              <a:t>Appui à l’animation et à l’accompagnement à la structuration de partenariats d’entreprises, en vue de mettre en œuvre des pratiques concrètes d’économie circulaire.</a:t>
            </a:r>
          </a:p>
          <a:p>
            <a:pPr lvl="0"/>
            <a:r>
              <a:rPr lang="fr-FR" sz="1800" dirty="0" smtClean="0"/>
              <a:t>Soutien à la réalisation d’études globales en faveur de l’économie circulaire.</a:t>
            </a:r>
          </a:p>
          <a:p>
            <a:pPr lvl="0">
              <a:buNone/>
            </a:pPr>
            <a:endParaRPr lang="fr-FR" sz="1800" dirty="0" smtClean="0"/>
          </a:p>
          <a:p>
            <a:pPr>
              <a:buNone/>
            </a:pPr>
            <a:r>
              <a:rPr lang="fr-FR" sz="1300" b="1" dirty="0" smtClean="0"/>
              <a:t>L’appui de cette fiche à l’économie circulaire intervient généralement en amont des investissements permis par la fiche 2.</a:t>
            </a:r>
          </a:p>
          <a:p>
            <a:pPr>
              <a:buNone/>
            </a:pPr>
            <a:endParaRPr lang="fr-FR" sz="1800" b="1" dirty="0" smtClean="0">
              <a:solidFill>
                <a:srgbClr val="FF0000"/>
              </a:solidFill>
            </a:endParaRPr>
          </a:p>
          <a:p>
            <a:pPr>
              <a:buNone/>
            </a:pPr>
            <a:endParaRPr lang="fr-FR" sz="1800" b="1" dirty="0" smtClean="0">
              <a:solidFill>
                <a:schemeClr val="tx2"/>
              </a:solidFill>
            </a:endParaRP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7500" lnSpcReduction="20000"/>
          </a:bodyPr>
          <a:lstStyle/>
          <a:p>
            <a:pPr lvl="0">
              <a:buNone/>
            </a:pPr>
            <a:r>
              <a:rPr lang="fr-FR" sz="3800" b="1" dirty="0" smtClean="0">
                <a:solidFill>
                  <a:schemeClr val="tx2"/>
                </a:solidFill>
              </a:rPr>
              <a:t>Fiche-action 3:  Améliorer le maillage, les liens en interne et la transversalité des approches.</a:t>
            </a:r>
            <a:endParaRPr lang="fr-FR" sz="3800" b="1" dirty="0" smtClean="0"/>
          </a:p>
          <a:p>
            <a:pPr lvl="0">
              <a:buNone/>
            </a:pPr>
            <a:endParaRPr lang="fr-FR" sz="3800" b="1" dirty="0" smtClean="0"/>
          </a:p>
          <a:p>
            <a:pPr lvl="0">
              <a:buNone/>
            </a:pPr>
            <a:r>
              <a:rPr lang="fr-FR" sz="3800" b="1" dirty="0" smtClean="0"/>
              <a:t>3/ Mise en réseau de l’artisanat d’art et renforcement de sa présence sur le territoire</a:t>
            </a:r>
            <a:endParaRPr lang="fr-FR" sz="3800" dirty="0" smtClean="0"/>
          </a:p>
          <a:p>
            <a:pPr lvl="0"/>
            <a:r>
              <a:rPr lang="fr-FR" sz="3800" dirty="0" smtClean="0"/>
              <a:t>Actions de mise en réseau, soutien à la création et au développement des marchés d’artisanat d’art, accompagnement de la transmission-reprise pour les artisans d’art, conception et mise en place d’une route des ateliers d’art.</a:t>
            </a:r>
          </a:p>
          <a:p>
            <a:pPr lvl="0"/>
            <a:endParaRPr lang="fr-FR" sz="3800" dirty="0" smtClean="0"/>
          </a:p>
          <a:p>
            <a:pPr lvl="0">
              <a:buNone/>
            </a:pPr>
            <a:r>
              <a:rPr lang="fr-FR" sz="3800" b="1" dirty="0" smtClean="0"/>
              <a:t>4/ Structuration des filières et développement des liens inter-filières</a:t>
            </a:r>
            <a:endParaRPr lang="fr-FR" sz="3800" dirty="0" smtClean="0"/>
          </a:p>
          <a:p>
            <a:pPr>
              <a:buNone/>
            </a:pPr>
            <a:r>
              <a:rPr lang="fr-FR" sz="3800" dirty="0" smtClean="0"/>
              <a:t>Favoriser les partenariats au sein d’une même filière économique et entre différents secteurs, afin de stimuler l’émulation, l’échange et l’innovation :</a:t>
            </a:r>
          </a:p>
          <a:p>
            <a:pPr lvl="0"/>
            <a:r>
              <a:rPr lang="fr-FR" sz="3800" dirty="0" smtClean="0"/>
              <a:t>appui à l’impulsion, à la mise en place de dynamiques collectives et de réseaux associant les acteurs œuvrant dans le même domaine sur le territoire (entreprises, universités…), déclinaisons concrètes des clusters départementaux (animation, aide à la structuration…).</a:t>
            </a:r>
          </a:p>
          <a:p>
            <a:pPr lvl="0"/>
            <a:r>
              <a:rPr lang="fr-FR" sz="3800" dirty="0" smtClean="0"/>
              <a:t>création de circuits et boucles innovants intégrant différents thèmes (vin, patrimoine, culture,…) permettant de faciliter l’itinérance et la découverte du territoire et de favoriser la connexion entre ses différents atouts.</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lgn="ctr">
              <a:buNone/>
            </a:pPr>
            <a:r>
              <a:rPr lang="fr-FR" sz="3300" b="1" dirty="0" smtClean="0">
                <a:solidFill>
                  <a:schemeClr val="tx2"/>
                </a:solidFill>
              </a:rPr>
              <a:t>Fiche-action 4 :  Faire connaître, en interne et en externe, les richesses du territoire et de ses productions, pour attirer les visiteurs et les consommateurs.                     </a:t>
            </a:r>
            <a:r>
              <a:rPr lang="fr-FR" sz="2100" b="1" dirty="0" smtClean="0">
                <a:solidFill>
                  <a:srgbClr val="FF0000"/>
                </a:solidFill>
              </a:rPr>
              <a:t>(page 53)</a:t>
            </a:r>
          </a:p>
          <a:p>
            <a:pPr>
              <a:buNone/>
            </a:pPr>
            <a:endParaRPr lang="fr-FR" sz="2100" b="1" dirty="0" smtClean="0">
              <a:solidFill>
                <a:srgbClr val="FF0000"/>
              </a:solidFill>
            </a:endParaRPr>
          </a:p>
          <a:p>
            <a:pPr lvl="0">
              <a:buNone/>
            </a:pPr>
            <a:r>
              <a:rPr lang="fr-FR" b="1" dirty="0" smtClean="0"/>
              <a:t>1/ Structuration de l’accueil touristique et de la visibilité de l’offre sur l’ensemble du Carcassonnais</a:t>
            </a:r>
          </a:p>
          <a:p>
            <a:pPr lvl="0">
              <a:buNone/>
            </a:pPr>
            <a:endParaRPr lang="fr-FR" dirty="0" smtClean="0"/>
          </a:p>
          <a:p>
            <a:pPr lvl="0"/>
            <a:r>
              <a:rPr lang="fr-FR" dirty="0" smtClean="0"/>
              <a:t>Appui à la déclinaison d’un plan marketing de territoire (intégrant par exemple: observatoire qualitatif, plan de communication, harmonisation des sites Internet OTSI et adaptabilité numérique, création et réactualisation des produits touristiques et mise en marché, concrétisation de l’inventaire touristique).</a:t>
            </a:r>
          </a:p>
          <a:p>
            <a:pPr lvl="0"/>
            <a:r>
              <a:rPr lang="fr-FR" dirty="0" smtClean="0"/>
              <a:t>Soutien à la création d’outils de communication harmonisés diffusant sur l’ensemble du territoire (application mobile « patrimoine et Itinérance », harmonisation des sites Internet, mise en réseau des sites).</a:t>
            </a:r>
          </a:p>
          <a:p>
            <a:pPr lvl="0"/>
            <a:r>
              <a:rPr lang="fr-FR" dirty="0" smtClean="0"/>
              <a:t>Appui à la structuration touristique du Carcassonnais (OT mobile et innovant, OT intercommunautaire, prolongement « Autour de Carcassonne).</a:t>
            </a:r>
          </a:p>
          <a:p>
            <a:pPr lvl="0"/>
            <a:r>
              <a:rPr lang="fr-FR" dirty="0" smtClean="0"/>
              <a:t>Amélioration de la signalétique touristique (réalisation d’un schéma directeur de la signalétique touristique du Carcassonnais, création et amélioration des sites prioritaires).  </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0000" lnSpcReduction="20000"/>
          </a:bodyPr>
          <a:lstStyle/>
          <a:p>
            <a:pPr lvl="0">
              <a:buNone/>
            </a:pPr>
            <a:r>
              <a:rPr lang="fr-FR" sz="4000" b="1" dirty="0" smtClean="0">
                <a:solidFill>
                  <a:schemeClr val="tx2"/>
                </a:solidFill>
              </a:rPr>
              <a:t>Fiche-action 4 :  Faire connaître, en interne et en externe, les richesses du territoire et de ses productions, pour attirer les visiteurs et les consommateurs.</a:t>
            </a:r>
            <a:endParaRPr lang="fr-FR" sz="4000" b="1" dirty="0" smtClean="0"/>
          </a:p>
          <a:p>
            <a:pPr lvl="0">
              <a:buNone/>
            </a:pPr>
            <a:endParaRPr lang="fr-FR" sz="4000" b="1" dirty="0" smtClean="0"/>
          </a:p>
          <a:p>
            <a:pPr lvl="0">
              <a:buNone/>
            </a:pPr>
            <a:endParaRPr lang="fr-FR" sz="4000" b="1" dirty="0" smtClean="0"/>
          </a:p>
          <a:p>
            <a:pPr lvl="0">
              <a:buNone/>
            </a:pPr>
            <a:r>
              <a:rPr lang="fr-FR" sz="4000" b="1" dirty="0" smtClean="0"/>
              <a:t>2/ Développement d’une offre culturelle et événementielle diffusée sur le territoire, valorisant le Carcassonnais</a:t>
            </a:r>
            <a:endParaRPr lang="fr-FR" sz="4000" dirty="0" smtClean="0"/>
          </a:p>
          <a:p>
            <a:pPr lvl="0"/>
            <a:r>
              <a:rPr lang="fr-FR" sz="4000" dirty="0" smtClean="0"/>
              <a:t>Appui à la création et/ou diffusion artistique, sur le territoire : résidences d’artistes temporaires ou permanentes, fixes ou itinérantes, organisation d’un ou plusieurs évènementiel(s) de grande ampleur autour du vin, de la gastronomie, du patrimoine et de l’histoire du Carcassonnais.</a:t>
            </a:r>
          </a:p>
          <a:p>
            <a:endParaRPr lang="fr-FR" sz="4000" dirty="0" smtClean="0"/>
          </a:p>
          <a:p>
            <a:pPr lvl="0">
              <a:buNone/>
            </a:pPr>
            <a:r>
              <a:rPr lang="fr-FR" sz="4000" b="1" dirty="0" smtClean="0"/>
              <a:t>3/ Promotion collective des différents produits et atouts du territoire</a:t>
            </a:r>
            <a:endParaRPr lang="fr-FR" sz="4000" dirty="0" smtClean="0"/>
          </a:p>
          <a:p>
            <a:pPr lvl="0"/>
            <a:r>
              <a:rPr lang="fr-FR" sz="4000" dirty="0" smtClean="0"/>
              <a:t>Soutien au développement d’outils de communication intégrant plusieurs produits différents du territoire (exemple, vins, miel, truffe, huile d’olive, produits artisanaux…).</a:t>
            </a:r>
          </a:p>
          <a:p>
            <a:pPr lvl="0"/>
            <a:r>
              <a:rPr lang="fr-FR" sz="4000" dirty="0" smtClean="0"/>
              <a:t>Appui à la promotion de la construction bois, communication sur les réalisations locales. </a:t>
            </a:r>
          </a:p>
          <a:p>
            <a:pPr lvl="0"/>
            <a:r>
              <a:rPr lang="fr-FR" sz="4000" dirty="0" smtClean="0"/>
              <a:t>Appui au développement de démarches conjointes (et ainsi favoriser l’interconnaissance entre le monde du tourisme, de l’artisanat et de l’agriculture) autour de la promotion des produits du terroir et du patrimoine culinaire, favoriser la connaissance de la vigne et de la qualité des vins locaux auprès des professionnels du tourisme (restaurateurs, guides touristiques, structures touristiques, hébergement).</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buNone/>
            </a:pPr>
            <a:endParaRPr lang="fr-FR" sz="1800" b="1" dirty="0" smtClean="0"/>
          </a:p>
          <a:p>
            <a:pPr>
              <a:buNone/>
            </a:pPr>
            <a:r>
              <a:rPr lang="fr-FR" sz="1800" b="1" dirty="0" smtClean="0">
                <a:solidFill>
                  <a:schemeClr val="tx2"/>
                </a:solidFill>
              </a:rPr>
              <a:t>Fiche-action 4 :  Faire connaître, en interne et en externe, les richesses du territoire et de ses productions, pour attirer les visiteurs et les consommateurs.</a:t>
            </a:r>
            <a:endParaRPr lang="fr-FR" sz="1800" b="1" dirty="0" smtClean="0"/>
          </a:p>
          <a:p>
            <a:pPr lvl="0">
              <a:buNone/>
            </a:pPr>
            <a:endParaRPr lang="fr-FR" sz="1800" b="1" dirty="0" smtClean="0"/>
          </a:p>
          <a:p>
            <a:pPr lvl="0">
              <a:buNone/>
            </a:pPr>
            <a:r>
              <a:rPr lang="fr-FR" sz="1800" b="1" dirty="0" smtClean="0"/>
              <a:t>4/ Vulgarisation des connaissances sur le patrimoine matériel et immatériel du Carcassonnais auprès des habitants, des touristes et de l’extérieur du territoire</a:t>
            </a:r>
          </a:p>
          <a:p>
            <a:pPr lvl="0">
              <a:buNone/>
            </a:pPr>
            <a:endParaRPr lang="fr-FR" sz="1800" dirty="0" smtClean="0"/>
          </a:p>
          <a:p>
            <a:pPr lvl="0"/>
            <a:r>
              <a:rPr lang="fr-FR" sz="1800" dirty="0" smtClean="0"/>
              <a:t>Appui au développement d’outils de sensibilisation (actualisation du guide du bâti et diffusion de  la charte architecturale et paysagère du Pays Carcassonnais).</a:t>
            </a:r>
          </a:p>
          <a:p>
            <a:pPr lvl="0">
              <a:buNone/>
            </a:pPr>
            <a:endParaRPr lang="fr-FR" sz="1800" dirty="0" smtClean="0"/>
          </a:p>
          <a:p>
            <a:r>
              <a:rPr lang="fr-FR" sz="1800" dirty="0" smtClean="0"/>
              <a:t>Appui à la réalisation d’outils de médiation </a:t>
            </a:r>
          </a:p>
          <a:p>
            <a:pPr>
              <a:buNone/>
            </a:pPr>
            <a:r>
              <a:rPr lang="fr-FR" sz="1800" dirty="0" smtClean="0"/>
              <a:t>	(exemple du patrimoine lié au livre et papier )</a:t>
            </a:r>
            <a:endParaRPr lang="fr-FR" sz="18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buNone/>
            </a:pPr>
            <a:r>
              <a:rPr lang="fr-FR" sz="3300" b="1" dirty="0" smtClean="0">
                <a:solidFill>
                  <a:schemeClr val="tx2"/>
                </a:solidFill>
              </a:rPr>
              <a:t>Fiche-action 5: Renforcer l’ouverture du territoire et son lien avec l’extérieur </a:t>
            </a:r>
          </a:p>
          <a:p>
            <a:pPr>
              <a:buNone/>
            </a:pPr>
            <a:r>
              <a:rPr lang="fr-FR" sz="3300" b="1" dirty="0" smtClean="0">
                <a:solidFill>
                  <a:schemeClr val="tx2"/>
                </a:solidFill>
              </a:rPr>
              <a:t>	(Fiche Coopération inter-</a:t>
            </a:r>
            <a:r>
              <a:rPr lang="fr-FR" sz="3300" b="1" dirty="0" err="1" smtClean="0">
                <a:solidFill>
                  <a:schemeClr val="tx2"/>
                </a:solidFill>
              </a:rPr>
              <a:t>GALs</a:t>
            </a:r>
            <a:r>
              <a:rPr lang="fr-FR" sz="3300" b="1" dirty="0" smtClean="0">
                <a:solidFill>
                  <a:schemeClr val="tx2"/>
                </a:solidFill>
              </a:rPr>
              <a:t>)</a:t>
            </a:r>
            <a:r>
              <a:rPr lang="fr-FR" sz="2900" b="1" dirty="0" smtClean="0">
                <a:solidFill>
                  <a:schemeClr val="tx2"/>
                </a:solidFill>
              </a:rPr>
              <a:t>   </a:t>
            </a:r>
            <a:r>
              <a:rPr lang="fr-FR" sz="1800" b="1" dirty="0" smtClean="0">
                <a:solidFill>
                  <a:srgbClr val="FF0000"/>
                </a:solidFill>
              </a:rPr>
              <a:t>(page 59)</a:t>
            </a:r>
          </a:p>
          <a:p>
            <a:pPr lvl="0">
              <a:buNone/>
            </a:pPr>
            <a:endParaRPr lang="fr-FR" b="1" dirty="0" smtClean="0"/>
          </a:p>
          <a:p>
            <a:pPr lvl="0">
              <a:buNone/>
            </a:pPr>
            <a:r>
              <a:rPr lang="fr-FR" b="1" dirty="0" smtClean="0"/>
              <a:t>1/Coopération interterritoriale :</a:t>
            </a:r>
            <a:endParaRPr lang="fr-FR" dirty="0" smtClean="0"/>
          </a:p>
          <a:p>
            <a:pPr lvl="0"/>
            <a:r>
              <a:rPr lang="fr-FR" dirty="0" smtClean="0"/>
              <a:t>Réalisation et promotion d’outils communs sur le Canal du Midi.</a:t>
            </a:r>
          </a:p>
          <a:p>
            <a:pPr lvl="0"/>
            <a:r>
              <a:rPr lang="fr-FR" dirty="0" smtClean="0"/>
              <a:t>Echanger avec des territoires innovants en matière de tourisme afin de mettre en place des actions et des réalisations touristiques inédites sur le territoire.</a:t>
            </a:r>
          </a:p>
          <a:p>
            <a:pPr>
              <a:buNone/>
            </a:pPr>
            <a:endParaRPr lang="fr-FR" dirty="0" smtClean="0"/>
          </a:p>
          <a:p>
            <a:pPr lvl="0">
              <a:buNone/>
            </a:pPr>
            <a:r>
              <a:rPr lang="fr-FR" b="1" dirty="0" smtClean="0"/>
              <a:t>2/Coopération Européenne : </a:t>
            </a:r>
            <a:endParaRPr lang="fr-FR" dirty="0" smtClean="0"/>
          </a:p>
          <a:p>
            <a:pPr lvl="0"/>
            <a:r>
              <a:rPr lang="fr-FR" dirty="0" smtClean="0"/>
              <a:t>Mettre en  œuvre des projets de coopération avec des pays frontaliers tel que l’Italie (Sienne pour le tourisme patrimonial, truffe et marbre de Carrare,…), pour échanger sur du savoir-faire, du développement d’image, du savoir-accueillir et du faire-venir </a:t>
            </a:r>
          </a:p>
          <a:p>
            <a:pPr lvl="0"/>
            <a:r>
              <a:rPr lang="fr-FR" dirty="0" smtClean="0"/>
              <a:t>Mettre en œuvre des projets de coopération avec des territoires engagés dans des stratégies territoriales intégrant patrimoine, viticulture et évènementiel, par exemple reliées au patrimoine de l’UNESCO (exemple du Portugal avec la région viticole du Haut Douro).</a:t>
            </a:r>
          </a:p>
          <a:p>
            <a:pPr>
              <a:buNone/>
            </a:pPr>
            <a:endParaRPr lang="fr-FR" dirty="0" smtClean="0">
              <a:solidFill>
                <a:schemeClr val="tx2"/>
              </a:solidFill>
            </a:endParaRP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a:buNone/>
            </a:pPr>
            <a:r>
              <a:rPr lang="fr-FR" sz="1800" b="1" dirty="0" smtClean="0">
                <a:solidFill>
                  <a:schemeClr val="tx2"/>
                </a:solidFill>
              </a:rPr>
              <a:t>Fiche-action 6:  Faire vivre ce lien à travers une animation et une gestion de proximité (Fonctionnement du GAL)</a:t>
            </a:r>
            <a:r>
              <a:rPr lang="fr-FR" sz="1800" b="1" dirty="0" smtClean="0">
                <a:solidFill>
                  <a:srgbClr val="FF0000"/>
                </a:solidFill>
              </a:rPr>
              <a:t>     </a:t>
            </a:r>
            <a:r>
              <a:rPr lang="fr-FR" sz="1000" b="1" dirty="0" smtClean="0">
                <a:solidFill>
                  <a:srgbClr val="FF0000"/>
                </a:solidFill>
              </a:rPr>
              <a:t>(page 62)</a:t>
            </a:r>
            <a:endParaRPr lang="fr-FR" sz="1800" b="1" dirty="0" smtClean="0">
              <a:solidFill>
                <a:srgbClr val="FF0000"/>
              </a:solidFill>
            </a:endParaRPr>
          </a:p>
          <a:p>
            <a:pPr>
              <a:buNone/>
            </a:pPr>
            <a:endParaRPr lang="fr-FR" sz="1800" b="1" dirty="0" smtClean="0">
              <a:solidFill>
                <a:schemeClr val="tx2"/>
              </a:solidFill>
            </a:endParaRPr>
          </a:p>
          <a:p>
            <a:pPr lvl="0">
              <a:buNone/>
            </a:pPr>
            <a:r>
              <a:rPr lang="fr-FR" sz="1800" b="1" dirty="0" smtClean="0"/>
              <a:t>1/ Animation du programme</a:t>
            </a:r>
            <a:endParaRPr lang="fr-FR" sz="1800" dirty="0" smtClean="0"/>
          </a:p>
          <a:p>
            <a:pPr>
              <a:buNone/>
            </a:pPr>
            <a:r>
              <a:rPr lang="fr-FR" sz="1800" b="1" dirty="0" smtClean="0"/>
              <a:t> </a:t>
            </a:r>
            <a:endParaRPr lang="fr-FR" sz="1800" dirty="0" smtClean="0"/>
          </a:p>
          <a:p>
            <a:pPr>
              <a:buNone/>
            </a:pPr>
            <a:r>
              <a:rPr lang="fr-FR" sz="1800" dirty="0" smtClean="0"/>
              <a:t>1 ETP temps plein </a:t>
            </a:r>
            <a:r>
              <a:rPr lang="fr-FR" sz="1800" b="1" dirty="0" smtClean="0"/>
              <a:t>d’animation</a:t>
            </a:r>
            <a:r>
              <a:rPr lang="fr-FR" sz="1800" dirty="0" smtClean="0"/>
              <a:t> sera réparti entre les missions suivantes : </a:t>
            </a:r>
          </a:p>
          <a:p>
            <a:pPr>
              <a:buNone/>
            </a:pPr>
            <a:r>
              <a:rPr lang="fr-FR" sz="1800" dirty="0" smtClean="0"/>
              <a:t>- la mise en œuvre et le suivi des actions du programme, en veillant au respect de la stratégie LEADER et à l’articulation du programme avec les autres dispositifs nationaux, régionaux ou départementaux.</a:t>
            </a:r>
          </a:p>
          <a:p>
            <a:pPr>
              <a:buNone/>
            </a:pPr>
            <a:r>
              <a:rPr lang="fr-FR" sz="1800" dirty="0" smtClean="0"/>
              <a:t>- le repérage et l’accompagnement des porteurs de projets, </a:t>
            </a:r>
          </a:p>
          <a:p>
            <a:pPr>
              <a:buNone/>
            </a:pPr>
            <a:r>
              <a:rPr lang="fr-FR" sz="1800" dirty="0" smtClean="0"/>
              <a:t>- l’aide au montage des dossiers, </a:t>
            </a:r>
          </a:p>
          <a:p>
            <a:pPr>
              <a:buNone/>
            </a:pPr>
            <a:r>
              <a:rPr lang="fr-FR" sz="1800" dirty="0" smtClean="0"/>
              <a:t>- la préparation et l’animation du GAL et des comités de programmation, </a:t>
            </a:r>
          </a:p>
          <a:p>
            <a:pPr>
              <a:buNone/>
            </a:pPr>
            <a:r>
              <a:rPr lang="fr-FR" sz="1800" dirty="0" smtClean="0"/>
              <a:t>- le montage des partenariats avec d’autres territoires nationaux ou européens, </a:t>
            </a:r>
          </a:p>
          <a:p>
            <a:pPr>
              <a:buNone/>
            </a:pPr>
            <a:r>
              <a:rPr lang="fr-FR" sz="1800" dirty="0" smtClean="0"/>
              <a:t>- la participation aux réseaux ruraux régional et national, </a:t>
            </a:r>
          </a:p>
          <a:p>
            <a:pPr>
              <a:buNone/>
            </a:pPr>
            <a:r>
              <a:rPr lang="fr-FR" sz="1800" dirty="0" smtClean="0"/>
              <a:t>- la communication sur le programme, </a:t>
            </a:r>
          </a:p>
          <a:p>
            <a:pPr>
              <a:buNone/>
            </a:pPr>
            <a:r>
              <a:rPr lang="fr-FR" sz="1800" dirty="0" smtClean="0"/>
              <a:t>- la mise en œuvre de la stratégie d’évaluation du programme. </a:t>
            </a:r>
          </a:p>
          <a:p>
            <a:pPr>
              <a:buNone/>
            </a:pPr>
            <a:r>
              <a:rPr lang="fr-FR" sz="1800" b="1" dirty="0" smtClean="0"/>
              <a:t> </a:t>
            </a:r>
            <a:endParaRPr lang="fr-FR" sz="1800" dirty="0" smtClean="0"/>
          </a:p>
          <a:p>
            <a:pPr>
              <a:buNone/>
            </a:pPr>
            <a:endParaRPr lang="fr-FR" sz="18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a:buNone/>
            </a:pPr>
            <a:r>
              <a:rPr lang="fr-FR" b="1" dirty="0" smtClean="0">
                <a:solidFill>
                  <a:schemeClr val="tx2"/>
                </a:solidFill>
              </a:rPr>
              <a:t>Fiche-action 6:  Faire vivre ce lien à travers une animation et une gestion de proximité (Fonctionnement du GAL)</a:t>
            </a:r>
            <a:endParaRPr lang="fr-FR" b="1" dirty="0" smtClean="0"/>
          </a:p>
          <a:p>
            <a:pPr>
              <a:buNone/>
            </a:pPr>
            <a:endParaRPr lang="fr-FR" b="1" dirty="0" smtClean="0"/>
          </a:p>
          <a:p>
            <a:pPr>
              <a:buNone/>
            </a:pPr>
            <a:r>
              <a:rPr lang="fr-FR" b="1" dirty="0" smtClean="0"/>
              <a:t>2/Gestion du programme </a:t>
            </a:r>
            <a:endParaRPr lang="fr-FR" dirty="0" smtClean="0"/>
          </a:p>
          <a:p>
            <a:pPr>
              <a:buNone/>
            </a:pPr>
            <a:endParaRPr lang="fr-FR" dirty="0" smtClean="0"/>
          </a:p>
          <a:p>
            <a:pPr>
              <a:buNone/>
            </a:pPr>
            <a:r>
              <a:rPr lang="fr-FR" dirty="0" smtClean="0">
                <a:solidFill>
                  <a:schemeClr val="accent6"/>
                </a:solidFill>
              </a:rPr>
              <a:t> </a:t>
            </a:r>
            <a:r>
              <a:rPr lang="fr-FR" dirty="0" smtClean="0"/>
              <a:t>1 ETP temps plein de </a:t>
            </a:r>
            <a:r>
              <a:rPr lang="fr-FR" b="1" dirty="0" smtClean="0"/>
              <a:t>gestion </a:t>
            </a:r>
            <a:r>
              <a:rPr lang="fr-FR" dirty="0" smtClean="0"/>
              <a:t>sera réparti entre les missions suivantes : suivi administratif, financier et juridique du programme : </a:t>
            </a:r>
          </a:p>
          <a:p>
            <a:r>
              <a:rPr lang="fr-FR" dirty="0" smtClean="0"/>
              <a:t>- </a:t>
            </a:r>
            <a:r>
              <a:rPr lang="fr-FR" dirty="0" err="1" smtClean="0"/>
              <a:t>co</a:t>
            </a:r>
            <a:r>
              <a:rPr lang="fr-FR" dirty="0" smtClean="0"/>
              <a:t>-animation du GAL et des comités de programmation, </a:t>
            </a:r>
          </a:p>
          <a:p>
            <a:r>
              <a:rPr lang="fr-FR" dirty="0" smtClean="0"/>
              <a:t>- aide au montage administratif et juridique des dossiers, </a:t>
            </a:r>
          </a:p>
          <a:p>
            <a:r>
              <a:rPr lang="fr-FR" dirty="0" smtClean="0"/>
              <a:t>- saisie des dossiers sur OSIRIS, </a:t>
            </a:r>
          </a:p>
          <a:p>
            <a:r>
              <a:rPr lang="fr-FR" dirty="0" smtClean="0"/>
              <a:t>- accompagnement des porteurs de projets à la mise en paiement, </a:t>
            </a:r>
          </a:p>
          <a:p>
            <a:r>
              <a:rPr lang="fr-FR" dirty="0" smtClean="0"/>
              <a:t>- suivi de la programmation financière, réponse aux contrôles. </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dirty="0" smtClean="0"/>
              <a:t>Un membre titulaire et un membre suppléant seront désignés et invités à chaque Comité de programmation (ou COPROG)</a:t>
            </a:r>
          </a:p>
          <a:p>
            <a:pPr>
              <a:buNone/>
            </a:pPr>
            <a:r>
              <a:rPr lang="fr-FR" dirty="0" smtClean="0"/>
              <a:t>Le Comité délibère </a:t>
            </a:r>
            <a:r>
              <a:rPr lang="fr-FR" u="sng" dirty="0" smtClean="0"/>
              <a:t>valablement</a:t>
            </a:r>
            <a:r>
              <a:rPr lang="fr-FR" dirty="0" smtClean="0"/>
              <a:t> lorsque le principe du double quorum suivant est respecté:</a:t>
            </a:r>
          </a:p>
          <a:p>
            <a:pPr>
              <a:buNone/>
            </a:pPr>
            <a:r>
              <a:rPr lang="fr-FR" sz="1800" b="1" dirty="0" smtClean="0">
                <a:solidFill>
                  <a:schemeClr val="accent2"/>
                </a:solidFill>
              </a:rPr>
              <a:t>50% des membres du COPROG ayant voie délibérante sont présents au moment de la séance,</a:t>
            </a:r>
          </a:p>
          <a:p>
            <a:pPr>
              <a:buNone/>
            </a:pPr>
            <a:r>
              <a:rPr lang="fr-FR" sz="1800" b="1" dirty="0" smtClean="0">
                <a:solidFill>
                  <a:schemeClr val="accent2"/>
                </a:solidFill>
              </a:rPr>
              <a:t>50% au moins des membres présents lors de la séance du COPROG appartiennent au collège privé.</a:t>
            </a:r>
            <a:endParaRPr lang="fr-FR" sz="1800" b="1" dirty="0">
              <a:solidFill>
                <a:schemeClr val="accent2"/>
              </a:solidFill>
            </a:endParaRPr>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buNone/>
            </a:pPr>
            <a:r>
              <a:rPr lang="fr-FR" b="1" dirty="0" smtClean="0"/>
              <a:t>3/ Communication:</a:t>
            </a:r>
          </a:p>
          <a:p>
            <a:pPr>
              <a:buNone/>
            </a:pPr>
            <a:r>
              <a:rPr lang="fr-FR" dirty="0" smtClean="0"/>
              <a:t>Dès le démarrage du programme, </a:t>
            </a:r>
            <a:r>
              <a:rPr lang="fr-FR" b="1" dirty="0" smtClean="0"/>
              <a:t>une stratégie de communication </a:t>
            </a:r>
            <a:r>
              <a:rPr lang="fr-FR" dirty="0" smtClean="0"/>
              <a:t>sera définie pour : </a:t>
            </a:r>
          </a:p>
          <a:p>
            <a:pPr>
              <a:buNone/>
            </a:pPr>
            <a:endParaRPr lang="fr-FR" dirty="0" smtClean="0"/>
          </a:p>
          <a:p>
            <a:pPr>
              <a:buNone/>
            </a:pPr>
            <a:r>
              <a:rPr lang="fr-FR" sz="2900" dirty="0" smtClean="0"/>
              <a:t>- Informer et présenter le projet et le programme LEADER à l’ensemble des élus du territoire et aux bénéficiaires potentiels, </a:t>
            </a:r>
          </a:p>
          <a:p>
            <a:pPr>
              <a:buNone/>
            </a:pPr>
            <a:r>
              <a:rPr lang="fr-FR" sz="2900" dirty="0" smtClean="0"/>
              <a:t>- Valoriser les réalisations et les dynamiques initiées dans le cadre de LEADER, </a:t>
            </a:r>
          </a:p>
          <a:p>
            <a:pPr>
              <a:buFontTx/>
              <a:buChar char="-"/>
            </a:pPr>
            <a:r>
              <a:rPr lang="fr-FR" sz="2900" dirty="0" smtClean="0"/>
              <a:t>Faire connaitre et sensibiliser la population au rôle et à l’action de l’Europe, en particulier sur les territoires ruraux à travers LEADER. </a:t>
            </a:r>
          </a:p>
          <a:p>
            <a:pPr>
              <a:buFontTx/>
              <a:buChar char="-"/>
            </a:pPr>
            <a:endParaRPr lang="fr-FR" sz="2900" dirty="0" smtClean="0"/>
          </a:p>
          <a:p>
            <a:pPr>
              <a:buNone/>
            </a:pPr>
            <a:r>
              <a:rPr lang="fr-FR" dirty="0" smtClean="0"/>
              <a:t> </a:t>
            </a:r>
            <a:r>
              <a:rPr lang="fr-FR" b="1" dirty="0" smtClean="0"/>
              <a:t>Cette stratégie de communication sera différenciée, en fonction des publics cibles (bénéficiaires, élus, relais, etc.), et de la période de vie du programme (lancement, mise en œuvre, clôture) à l’aide des supports suivants : </a:t>
            </a:r>
          </a:p>
          <a:p>
            <a:pPr>
              <a:buNone/>
            </a:pPr>
            <a:endParaRPr lang="fr-FR" b="1" dirty="0" smtClean="0"/>
          </a:p>
          <a:p>
            <a:pPr>
              <a:buNone/>
            </a:pPr>
            <a:r>
              <a:rPr lang="fr-FR" sz="2900" dirty="0" smtClean="0"/>
              <a:t>- Outils existants au sein du Pays et des EPCI (page dédiée sur les sites internet, réseaux sociaux, conférences de presse, utilisation des supports de communication des partenaires).</a:t>
            </a:r>
          </a:p>
          <a:p>
            <a:pPr lvl="0">
              <a:buNone/>
            </a:pPr>
            <a:r>
              <a:rPr lang="fr-FR" sz="2900" dirty="0" smtClean="0"/>
              <a:t>- Création d’outils spécifiques : organisation de rencontres LEADER annuelles avec les bénéficiaires,  les membres du Pays et le grand public,  plaquette d’information GAL Carcassonnais. </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1979712" y="116632"/>
            <a:ext cx="5630863" cy="12033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8219256" cy="4713387"/>
          </a:xfrm>
        </p:spPr>
        <p:txBody>
          <a:bodyPr>
            <a:noAutofit/>
          </a:bodyPr>
          <a:lstStyle/>
          <a:p>
            <a:pPr>
              <a:buNone/>
            </a:pPr>
            <a:r>
              <a:rPr lang="fr-FR" sz="1600" b="1" dirty="0" smtClean="0"/>
              <a:t>4/  Evaluation</a:t>
            </a:r>
            <a:endParaRPr lang="fr-FR" sz="1600" dirty="0" smtClean="0"/>
          </a:p>
          <a:p>
            <a:pPr>
              <a:buNone/>
            </a:pPr>
            <a:r>
              <a:rPr lang="fr-FR" sz="1600" b="1" dirty="0" smtClean="0"/>
              <a:t> </a:t>
            </a:r>
            <a:r>
              <a:rPr lang="fr-FR" sz="1600" dirty="0" smtClean="0"/>
              <a:t>Le GAL du Carcassonnais a choisi de faire de l’évaluation un outil de gestion et de dynamisation au quotidien, à travers une évaluation en continu:  évaluation intermédiaire et évaluation finale. </a:t>
            </a:r>
          </a:p>
          <a:p>
            <a:pPr>
              <a:buNone/>
            </a:pPr>
            <a:r>
              <a:rPr lang="fr-FR" sz="1600" dirty="0" smtClean="0"/>
              <a:t>- Animation d’un groupe « évaluation-communication » issu du comité de programmation et constitué dès le démarrage du programme. Réuni annuellement, il aura pour mission de suivre la mise en œuvre du programme et de proposer au comité de programmation des pistes d’amélioration. </a:t>
            </a:r>
          </a:p>
          <a:p>
            <a:pPr>
              <a:buNone/>
            </a:pPr>
            <a:r>
              <a:rPr lang="fr-FR" sz="1600" dirty="0" smtClean="0"/>
              <a:t>- Réalisation d’une évaluation intermédiaire afin de mobiliser les membres du comité de programmation et de réorienter si besoin la stratégie et l’action du GAL. Cette évaluation intermédiaire sera réalisée par un prestataire extérieur. Elle permettra, à partir des travaux du groupe évaluation/communication, d’objectiver et de partager les résultats et d‘envisager collectivement les améliorations à apporter au programme, tant en termes de mise en œuvre que de contenu. </a:t>
            </a:r>
          </a:p>
          <a:p>
            <a:pPr>
              <a:buFontTx/>
              <a:buChar char="-"/>
            </a:pPr>
            <a:r>
              <a:rPr lang="fr-FR" sz="1600" dirty="0" smtClean="0"/>
              <a:t>Réalisation d’une évaluation finale avec l’appui d’un prestataire extérieur.</a:t>
            </a:r>
          </a:p>
          <a:p>
            <a:pPr>
              <a:buNone/>
            </a:pPr>
            <a:r>
              <a:rPr lang="fr-FR" sz="1400" dirty="0" smtClean="0"/>
              <a:t>Les missions d’animation et de gestion seront assurées par l’équipe du Pays.</a:t>
            </a:r>
          </a:p>
          <a:p>
            <a:pPr>
              <a:buNone/>
            </a:pPr>
            <a:r>
              <a:rPr lang="fr-FR" sz="1400" dirty="0" smtClean="0"/>
              <a:t>Les études stratégiques nécessaires pour la mise en œuvre de la stratégie LEADER seront financées dans le cadre de cette fiche.</a:t>
            </a:r>
          </a:p>
          <a:p>
            <a:pPr>
              <a:buNone/>
            </a:pPr>
            <a:r>
              <a:rPr lang="fr-FR" sz="1600" dirty="0" smtClean="0"/>
              <a:t> </a:t>
            </a:r>
          </a:p>
          <a:p>
            <a:pPr>
              <a:buNone/>
            </a:pPr>
            <a:endParaRPr lang="fr-FR" sz="16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algn="ctr">
              <a:buNone/>
            </a:pPr>
            <a:r>
              <a:rPr lang="fr-FR" sz="2300" b="1" dirty="0" smtClean="0">
                <a:solidFill>
                  <a:schemeClr val="tx2"/>
                </a:solidFill>
              </a:rPr>
              <a:t>Grilles de sélection   </a:t>
            </a:r>
            <a:r>
              <a:rPr lang="fr-FR" sz="2300" b="1" dirty="0" smtClean="0">
                <a:solidFill>
                  <a:srgbClr val="FF0000"/>
                </a:solidFill>
              </a:rPr>
              <a:t>(page 8)</a:t>
            </a:r>
          </a:p>
          <a:p>
            <a:pPr algn="ctr">
              <a:buNone/>
            </a:pPr>
            <a:r>
              <a:rPr lang="fr-FR" sz="2300" b="1" dirty="0" smtClean="0">
                <a:solidFill>
                  <a:schemeClr val="tx2"/>
                </a:solidFill>
              </a:rPr>
              <a:t>Principes et contenu minimal d’une grille de sélection</a:t>
            </a:r>
          </a:p>
          <a:p>
            <a:pPr algn="ctr">
              <a:buNone/>
            </a:pPr>
            <a:endParaRPr lang="fr-FR" sz="1800" b="1" dirty="0" smtClean="0">
              <a:solidFill>
                <a:schemeClr val="tx2"/>
              </a:solidFill>
            </a:endParaRPr>
          </a:p>
          <a:p>
            <a:pPr>
              <a:buNone/>
            </a:pPr>
            <a:r>
              <a:rPr lang="fr-FR" sz="1800" dirty="0" smtClean="0"/>
              <a:t>Conformément aux dispositions de l’article 34  du Règlement UE 1303/2013, le GAL a</a:t>
            </a:r>
          </a:p>
          <a:p>
            <a:pPr>
              <a:buNone/>
            </a:pPr>
            <a:r>
              <a:rPr lang="fr-FR" sz="1800" dirty="0" smtClean="0"/>
              <a:t>notamment pour tâche, « </a:t>
            </a:r>
            <a:r>
              <a:rPr lang="fr-FR" sz="1800" i="1" dirty="0" smtClean="0"/>
              <a:t>d’élaborer une procédure de sélection transparente et non</a:t>
            </a:r>
          </a:p>
          <a:p>
            <a:pPr>
              <a:buNone/>
            </a:pPr>
            <a:r>
              <a:rPr lang="fr-FR" sz="1800" i="1" dirty="0" smtClean="0"/>
              <a:t>discriminatoire et des critères objectifs de sélection des projets »</a:t>
            </a:r>
            <a:r>
              <a:rPr lang="fr-FR" sz="1800" dirty="0" smtClean="0"/>
              <a:t>. Le GAL a également pour</a:t>
            </a:r>
          </a:p>
          <a:p>
            <a:pPr>
              <a:buNone/>
            </a:pPr>
            <a:r>
              <a:rPr lang="fr-FR" sz="1800" dirty="0" smtClean="0"/>
              <a:t>tâche </a:t>
            </a:r>
            <a:r>
              <a:rPr lang="fr-FR" sz="1800" i="1" dirty="0" smtClean="0"/>
              <a:t>« d’assurer, lors de la sélection des opérations la cohérence entre celles-ci et la Stratégie Locale de</a:t>
            </a:r>
          </a:p>
          <a:p>
            <a:pPr>
              <a:buNone/>
            </a:pPr>
            <a:r>
              <a:rPr lang="fr-FR" sz="1800" i="1" dirty="0" smtClean="0"/>
              <a:t>Développement en classant les opérations en fonction de leur contribution à la réalisation des objectifs</a:t>
            </a:r>
          </a:p>
          <a:p>
            <a:pPr>
              <a:buNone/>
            </a:pPr>
            <a:r>
              <a:rPr lang="fr-FR" sz="1800" i="1" dirty="0" smtClean="0"/>
              <a:t>et des valeurs cibles de la dite stratégie. »</a:t>
            </a:r>
            <a:endParaRPr lang="fr-FR" sz="1800" dirty="0" smtClean="0"/>
          </a:p>
          <a:p>
            <a:pPr>
              <a:buNone/>
            </a:pPr>
            <a:r>
              <a:rPr lang="fr-FR" sz="1800" dirty="0" smtClean="0"/>
              <a:t>A partir des principes de sélection indiqués dans les Fiche-Actions annexées à la Convention AG/OP/GAL</a:t>
            </a:r>
          </a:p>
          <a:p>
            <a:pPr>
              <a:buNone/>
            </a:pPr>
            <a:r>
              <a:rPr lang="fr-FR" sz="1800" dirty="0" smtClean="0"/>
              <a:t>du 10 décembre 2015, </a:t>
            </a:r>
            <a:r>
              <a:rPr lang="fr-FR" sz="1800" b="1" dirty="0" smtClean="0"/>
              <a:t>le Groupe d’Action Locale est chargé d’élaborer une ou des grilles de sélection</a:t>
            </a:r>
          </a:p>
          <a:p>
            <a:pPr>
              <a:buNone/>
            </a:pPr>
            <a:r>
              <a:rPr lang="fr-FR" sz="1800" b="1" dirty="0" smtClean="0"/>
              <a:t>indiquant : </a:t>
            </a:r>
          </a:p>
          <a:p>
            <a:pPr>
              <a:buNone/>
            </a:pPr>
            <a:endParaRPr lang="fr-FR" sz="1800" dirty="0" smtClean="0"/>
          </a:p>
          <a:p>
            <a:pPr lvl="0"/>
            <a:r>
              <a:rPr lang="fr-FR" sz="1800" b="1" dirty="0" smtClean="0"/>
              <a:t>Le/les critères mobilisés pour mesurer la contribution du projet à la mise en œuvre de la SLD</a:t>
            </a:r>
          </a:p>
          <a:p>
            <a:pPr lvl="0"/>
            <a:r>
              <a:rPr lang="fr-FR" sz="1800" b="1" dirty="0" smtClean="0"/>
              <a:t>Les éléments de notation (notes et valeurs objectives des notes)</a:t>
            </a:r>
          </a:p>
          <a:p>
            <a:pPr lvl="0"/>
            <a:r>
              <a:rPr lang="fr-FR" sz="1800" b="1" dirty="0" smtClean="0"/>
              <a:t>La note minimale attendue, en deçà de laquelle un projet ne pourra pas être sélectionné, et qui constitue donc un seuil pour l’éligibilité des projets.</a:t>
            </a:r>
          </a:p>
          <a:p>
            <a:pPr lvl="0">
              <a:buNone/>
            </a:pPr>
            <a:endParaRPr lang="fr-FR" sz="1800" dirty="0" smtClean="0"/>
          </a:p>
          <a:p>
            <a:pPr lvl="0">
              <a:buNone/>
            </a:pPr>
            <a:endParaRPr lang="fr-FR" sz="1800" dirty="0" smtClean="0"/>
          </a:p>
          <a:p>
            <a:pPr>
              <a:buNone/>
            </a:pPr>
            <a:r>
              <a:rPr lang="fr-FR" sz="1800" b="1" dirty="0" smtClean="0"/>
              <a:t>Ces éléments doivent être connus du porteur de projet avant le dépôt de la demande d’aide</a:t>
            </a:r>
            <a:r>
              <a:rPr lang="fr-FR" sz="1800" dirty="0" smtClean="0"/>
              <a:t>. C’est sur la</a:t>
            </a:r>
          </a:p>
          <a:p>
            <a:pPr>
              <a:buNone/>
            </a:pPr>
            <a:r>
              <a:rPr lang="fr-FR" sz="1800" dirty="0" smtClean="0"/>
              <a:t>base de cette grille de sélection que le Comité de programmation sélectionne les opérations et fait</a:t>
            </a:r>
          </a:p>
          <a:p>
            <a:pPr>
              <a:buNone/>
            </a:pPr>
            <a:r>
              <a:rPr lang="fr-FR" sz="1800" dirty="0" smtClean="0"/>
              <a:t>connaître sa décision aux porteurs de projet.  </a:t>
            </a:r>
          </a:p>
          <a:p>
            <a:pPr>
              <a:buNone/>
            </a:pPr>
            <a:endParaRPr lang="fr-FR" sz="18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buNone/>
            </a:pPr>
            <a:r>
              <a:rPr lang="fr-FR" sz="1800" b="1" dirty="0" smtClean="0">
                <a:solidFill>
                  <a:schemeClr val="tx2"/>
                </a:solidFill>
              </a:rPr>
              <a:t>Fiche-Action n°1 Améliorer la qualité et la modernité des sites et produits existants:</a:t>
            </a:r>
          </a:p>
          <a:p>
            <a:pPr algn="ctr">
              <a:buNone/>
            </a:pPr>
            <a:endParaRPr lang="fr-FR" sz="1600" b="1" dirty="0" smtClean="0"/>
          </a:p>
          <a:p>
            <a:pPr algn="ctr">
              <a:buNone/>
            </a:pPr>
            <a:r>
              <a:rPr lang="fr-FR" sz="1600" b="1" dirty="0" smtClean="0"/>
              <a:t>Modalités de sélection des projets :</a:t>
            </a:r>
          </a:p>
          <a:p>
            <a:pPr algn="ctr">
              <a:buNone/>
            </a:pPr>
            <a:endParaRPr lang="fr-FR" sz="1600" dirty="0" smtClean="0"/>
          </a:p>
          <a:p>
            <a:r>
              <a:rPr lang="fr-FR" sz="1600" b="1" dirty="0" smtClean="0"/>
              <a:t>Soumission en continu et Appels à Projets</a:t>
            </a:r>
            <a:r>
              <a:rPr lang="fr-FR" sz="1600" dirty="0" smtClean="0"/>
              <a:t> </a:t>
            </a:r>
            <a:r>
              <a:rPr lang="fr-FR" sz="1600" b="1" dirty="0" smtClean="0"/>
              <a:t>notamment sur le point 3 « Valorisation de l’identité du Territoire » :</a:t>
            </a:r>
          </a:p>
          <a:p>
            <a:endParaRPr lang="fr-FR" sz="1600" b="1" dirty="0" smtClean="0"/>
          </a:p>
          <a:p>
            <a:pPr>
              <a:buNone/>
            </a:pPr>
            <a:r>
              <a:rPr lang="fr-FR" sz="1600" dirty="0" smtClean="0"/>
              <a:t> Des appels à projet seront lancés, afin d’aider les communes à obtenir une labellisation et de</a:t>
            </a:r>
          </a:p>
          <a:p>
            <a:pPr>
              <a:buNone/>
            </a:pPr>
            <a:r>
              <a:rPr lang="fr-FR" sz="1600" dirty="0" smtClean="0"/>
              <a:t>sélectionner les thèmes et les projets les plus significatifs au regard de la stratégie du GAL</a:t>
            </a:r>
          </a:p>
          <a:p>
            <a:pPr>
              <a:buNone/>
            </a:pPr>
            <a:r>
              <a:rPr lang="fr-FR" sz="1600" dirty="0" smtClean="0"/>
              <a:t>(exemple de critères qui pourront être retenus : patrimoine viticole, patrimoine en lien avec des</a:t>
            </a:r>
          </a:p>
          <a:p>
            <a:pPr>
              <a:buNone/>
            </a:pPr>
            <a:r>
              <a:rPr lang="fr-FR" sz="1600" dirty="0" smtClean="0"/>
              <a:t>prestataires ou des animations touristiques, petit patrimoine, etc.). A cet effet, le GAL constituera </a:t>
            </a:r>
          </a:p>
          <a:p>
            <a:pPr>
              <a:buNone/>
            </a:pPr>
            <a:r>
              <a:rPr lang="fr-FR" sz="1600" dirty="0" smtClean="0"/>
              <a:t>un groupe de travail spécifique composé d’élus et de spécialistes du patrimoine, afin</a:t>
            </a:r>
          </a:p>
          <a:p>
            <a:pPr>
              <a:buNone/>
            </a:pPr>
            <a:r>
              <a:rPr lang="fr-FR" sz="1600" dirty="0" smtClean="0"/>
              <a:t>d’accompagner au mieux les opérations soutenues. Ce groupe de travail définira également le</a:t>
            </a:r>
          </a:p>
          <a:p>
            <a:pPr>
              <a:buNone/>
            </a:pPr>
            <a:r>
              <a:rPr lang="fr-FR" sz="1600" dirty="0" smtClean="0"/>
              <a:t>type d’opérations à soutenir (études, investissements, financement d’équipements, etc.).</a:t>
            </a:r>
          </a:p>
          <a:p>
            <a:pPr>
              <a:buNone/>
            </a:pPr>
            <a:endParaRPr lang="fr-FR" sz="1600" b="1" dirty="0" smtClean="0"/>
          </a:p>
          <a:p>
            <a:pPr>
              <a:buNone/>
            </a:pPr>
            <a:endParaRPr lang="fr-FR" sz="1600" dirty="0" smtClean="0"/>
          </a:p>
          <a:p>
            <a:pPr>
              <a:buNone/>
            </a:pPr>
            <a:endParaRPr lang="fr-FR" sz="1600" dirty="0" smtClean="0"/>
          </a:p>
          <a:p>
            <a:pPr>
              <a:buNone/>
            </a:pPr>
            <a:r>
              <a:rPr lang="fr-FR" sz="1600" dirty="0" smtClean="0"/>
              <a:t> </a:t>
            </a:r>
          </a:p>
          <a:p>
            <a:pPr>
              <a:buNone/>
            </a:pPr>
            <a:endParaRPr lang="fr-FR" sz="16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1600" b="1" dirty="0" smtClean="0"/>
              <a:t>Taux d’Aide Publique : 80%</a:t>
            </a:r>
          </a:p>
          <a:p>
            <a:pPr>
              <a:buNone/>
            </a:pPr>
            <a:r>
              <a:rPr lang="fr-FR" sz="1600" dirty="0" smtClean="0"/>
              <a:t> (</a:t>
            </a:r>
            <a:r>
              <a:rPr lang="fr-FR" sz="1400" dirty="0" smtClean="0"/>
              <a:t>Ce taux peut être limité, le cas échéant, en fonction du Régime d’Aides d’Etat applicable). </a:t>
            </a:r>
            <a:r>
              <a:rPr lang="fr-FR" sz="1400" i="1" dirty="0" smtClean="0"/>
              <a:t>Sous réserve de ne</a:t>
            </a:r>
          </a:p>
          <a:p>
            <a:pPr>
              <a:buNone/>
            </a:pPr>
            <a:r>
              <a:rPr lang="fr-FR" sz="1400" i="1" dirty="0" smtClean="0"/>
              <a:t>pas relever des régimes d’Aide d’Etat ou de relever du Règlement n°1407/2013 relatif aux aides de </a:t>
            </a:r>
            <a:r>
              <a:rPr lang="fr-FR" sz="1400" i="1" dirty="0" err="1" smtClean="0"/>
              <a:t>minimis</a:t>
            </a:r>
            <a:r>
              <a:rPr lang="fr-FR" sz="1400" i="1" dirty="0" smtClean="0"/>
              <a:t>, le</a:t>
            </a:r>
          </a:p>
          <a:p>
            <a:pPr>
              <a:buNone/>
            </a:pPr>
            <a:r>
              <a:rPr lang="fr-FR" sz="1400" i="1" dirty="0" smtClean="0"/>
              <a:t>taux d’Aide pour l’ensemble de cette Fiche-Action est de 80%.  Dans le cas contraire, il pourra être limité, à</a:t>
            </a:r>
          </a:p>
          <a:p>
            <a:pPr>
              <a:buNone/>
            </a:pPr>
            <a:r>
              <a:rPr lang="fr-FR" sz="1400" i="1" dirty="0" smtClean="0"/>
              <a:t>l’instruction en fonction  des conditions fixées dans le régime d’Aide d’Etat applicable. </a:t>
            </a:r>
            <a:endParaRPr lang="fr-FR" sz="1400" dirty="0" smtClean="0"/>
          </a:p>
          <a:p>
            <a:pPr lvl="0"/>
            <a:r>
              <a:rPr lang="fr-FR" sz="1600" b="1" dirty="0" smtClean="0"/>
              <a:t>Taux de cofinancement du FEADER : 80%</a:t>
            </a:r>
          </a:p>
          <a:p>
            <a:pPr lvl="0"/>
            <a:r>
              <a:rPr lang="fr-FR" sz="1600" b="1" dirty="0" smtClean="0"/>
              <a:t>Plancher</a:t>
            </a:r>
            <a:r>
              <a:rPr lang="fr-FR" sz="1600" dirty="0" smtClean="0"/>
              <a:t> : seules les opérations présentant un montant d’aide publique de plus de </a:t>
            </a:r>
            <a:r>
              <a:rPr lang="fr-FR" sz="1600" b="1" dirty="0" smtClean="0"/>
              <a:t>5000 €</a:t>
            </a:r>
            <a:r>
              <a:rPr lang="fr-FR" sz="1600" dirty="0" smtClean="0"/>
              <a:t> pourront être soutenues. </a:t>
            </a:r>
          </a:p>
          <a:p>
            <a:pPr lvl="0"/>
            <a:r>
              <a:rPr lang="fr-FR" sz="1600" b="1" dirty="0" smtClean="0"/>
              <a:t>Plafond : 100 000€ d’aide publique</a:t>
            </a:r>
            <a:r>
              <a:rPr lang="fr-FR" sz="1600" dirty="0" smtClean="0"/>
              <a:t> sauf pour le point 4 « Soutien au développement durable de la filière </a:t>
            </a:r>
            <a:r>
              <a:rPr lang="fr-FR" sz="1600" b="1" dirty="0" smtClean="0"/>
              <a:t>Bois énergie » : aides plafonnées à 20 000€</a:t>
            </a:r>
            <a:r>
              <a:rPr lang="fr-FR" sz="1600" dirty="0" smtClean="0"/>
              <a:t> d’aide publique.</a:t>
            </a:r>
          </a:p>
          <a:p>
            <a:pPr>
              <a:buNone/>
            </a:pPr>
            <a:endParaRPr lang="fr-FR" sz="1600" dirty="0" smtClean="0"/>
          </a:p>
          <a:p>
            <a:r>
              <a:rPr lang="fr-FR" sz="1600" b="1" dirty="0" smtClean="0">
                <a:solidFill>
                  <a:srgbClr val="C00000"/>
                </a:solidFill>
              </a:rPr>
              <a:t>Plancher et plafond pourront être modifiés ou supprimés  si le dossier présenté obtient la note maximum soit 10.</a:t>
            </a:r>
            <a:endParaRPr lang="fr-FR" sz="1600" dirty="0">
              <a:solidFill>
                <a:srgbClr val="C00000"/>
              </a:solidFill>
            </a:endParaRPr>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25000" lnSpcReduction="20000"/>
          </a:bodyPr>
          <a:lstStyle/>
          <a:p>
            <a:pPr algn="ctr">
              <a:buNone/>
            </a:pPr>
            <a:r>
              <a:rPr lang="fr-FR" sz="7200" b="1" dirty="0" smtClean="0">
                <a:solidFill>
                  <a:schemeClr val="tx2"/>
                </a:solidFill>
              </a:rPr>
              <a:t>Renforcer les liens sur le Carcassonnais pour un développement équilibré du territoire</a:t>
            </a:r>
          </a:p>
          <a:p>
            <a:pPr algn="ctr">
              <a:buNone/>
            </a:pPr>
            <a:endParaRPr lang="fr-FR" sz="7200" dirty="0" smtClean="0"/>
          </a:p>
          <a:p>
            <a:pPr>
              <a:buNone/>
            </a:pPr>
            <a:r>
              <a:rPr lang="fr-FR" sz="6400" b="1" dirty="0" smtClean="0"/>
              <a:t>Articulation rural/urbain</a:t>
            </a:r>
            <a:endParaRPr lang="fr-FR" sz="6400" dirty="0" smtClean="0"/>
          </a:p>
          <a:p>
            <a:pPr>
              <a:buNone/>
            </a:pPr>
            <a:r>
              <a:rPr lang="fr-FR" sz="4800" b="1" dirty="0" smtClean="0"/>
              <a:t> </a:t>
            </a:r>
            <a:endParaRPr lang="fr-FR" sz="4800" dirty="0" smtClean="0"/>
          </a:p>
          <a:p>
            <a:pPr>
              <a:buNone/>
            </a:pPr>
            <a:r>
              <a:rPr lang="fr-FR" sz="5600" dirty="0" smtClean="0"/>
              <a:t>Aucune articulation rural/urbain : </a:t>
            </a:r>
            <a:r>
              <a:rPr lang="fr-FR" sz="5600" b="1" dirty="0" smtClean="0"/>
              <a:t>0</a:t>
            </a:r>
            <a:endParaRPr lang="fr-FR" sz="5600" dirty="0" smtClean="0"/>
          </a:p>
          <a:p>
            <a:pPr>
              <a:buNone/>
            </a:pPr>
            <a:endParaRPr lang="fr-FR" sz="5600" dirty="0" smtClean="0"/>
          </a:p>
          <a:p>
            <a:pPr>
              <a:buNone/>
            </a:pPr>
            <a:r>
              <a:rPr lang="fr-FR" sz="5600" dirty="0" smtClean="0"/>
              <a:t>Projet ayant des retombées sur plusieurs parties du territoire : </a:t>
            </a:r>
            <a:r>
              <a:rPr lang="fr-FR" sz="5600" b="1" dirty="0" smtClean="0"/>
              <a:t>5</a:t>
            </a:r>
            <a:endParaRPr lang="fr-FR" sz="5600" dirty="0" smtClean="0"/>
          </a:p>
          <a:p>
            <a:pPr>
              <a:buNone/>
            </a:pPr>
            <a:endParaRPr lang="fr-FR" sz="5600" dirty="0" smtClean="0"/>
          </a:p>
          <a:p>
            <a:pPr>
              <a:buNone/>
            </a:pPr>
            <a:r>
              <a:rPr lang="fr-FR" sz="5600" dirty="0" smtClean="0"/>
              <a:t>Articulation  rural /urbain respectée : </a:t>
            </a:r>
            <a:r>
              <a:rPr lang="fr-FR" sz="5600" b="1" dirty="0" smtClean="0"/>
              <a:t>10</a:t>
            </a:r>
            <a:endParaRPr lang="fr-FR" sz="5600" dirty="0" smtClean="0"/>
          </a:p>
          <a:p>
            <a:pPr>
              <a:buNone/>
            </a:pPr>
            <a:r>
              <a:rPr lang="fr-FR" sz="4800" dirty="0" smtClean="0"/>
              <a:t> </a:t>
            </a:r>
          </a:p>
          <a:p>
            <a:pPr>
              <a:buNone/>
            </a:pPr>
            <a:r>
              <a:rPr lang="fr-FR" sz="6400" b="1" dirty="0" smtClean="0"/>
              <a:t>Insertion dans un réseau d’acteurs formel ou informel à l’échelle du territoire ou la</a:t>
            </a:r>
          </a:p>
          <a:p>
            <a:pPr>
              <a:buNone/>
            </a:pPr>
            <a:r>
              <a:rPr lang="fr-FR" sz="6400" b="1" dirty="0" smtClean="0"/>
              <a:t>participation à un cluster existant.</a:t>
            </a:r>
            <a:endParaRPr lang="fr-FR" sz="6400" dirty="0" smtClean="0"/>
          </a:p>
          <a:p>
            <a:pPr>
              <a:buNone/>
            </a:pPr>
            <a:r>
              <a:rPr lang="fr-FR" sz="4800" dirty="0" smtClean="0"/>
              <a:t> </a:t>
            </a:r>
          </a:p>
          <a:p>
            <a:pPr>
              <a:buNone/>
            </a:pPr>
            <a:r>
              <a:rPr lang="fr-FR" sz="5600" dirty="0" smtClean="0"/>
              <a:t>Pas d’appartenance à un réseau : </a:t>
            </a:r>
            <a:r>
              <a:rPr lang="fr-FR" sz="5600" b="1" dirty="0" smtClean="0"/>
              <a:t>0</a:t>
            </a:r>
            <a:endParaRPr lang="fr-FR" sz="5600" dirty="0" smtClean="0"/>
          </a:p>
          <a:p>
            <a:endParaRPr lang="fr-FR" sz="5600" dirty="0" smtClean="0"/>
          </a:p>
          <a:p>
            <a:pPr>
              <a:buNone/>
            </a:pPr>
            <a:r>
              <a:rPr lang="fr-FR" sz="5600" dirty="0" smtClean="0"/>
              <a:t>Appartenance à 1 réseau d’acteurs </a:t>
            </a:r>
            <a:r>
              <a:rPr lang="fr-FR" sz="5600" b="1" dirty="0" smtClean="0"/>
              <a:t>ou</a:t>
            </a:r>
            <a:r>
              <a:rPr lang="fr-FR" sz="5600" dirty="0" smtClean="0"/>
              <a:t> à 1 cluster : </a:t>
            </a:r>
            <a:r>
              <a:rPr lang="fr-FR" sz="5600" b="1" dirty="0" smtClean="0"/>
              <a:t>5</a:t>
            </a:r>
            <a:endParaRPr lang="fr-FR" sz="5600" dirty="0" smtClean="0"/>
          </a:p>
          <a:p>
            <a:pPr>
              <a:buNone/>
            </a:pPr>
            <a:r>
              <a:rPr lang="fr-FR" sz="5600" dirty="0" smtClean="0"/>
              <a:t> </a:t>
            </a:r>
          </a:p>
          <a:p>
            <a:pPr>
              <a:buNone/>
            </a:pPr>
            <a:r>
              <a:rPr lang="fr-FR" sz="5600" dirty="0" smtClean="0"/>
              <a:t>Appartenance à un réseau d’acteurs </a:t>
            </a:r>
            <a:r>
              <a:rPr lang="fr-FR" sz="5600" b="1" dirty="0" smtClean="0"/>
              <a:t>et à</a:t>
            </a:r>
            <a:r>
              <a:rPr lang="fr-FR" sz="5600" dirty="0" smtClean="0"/>
              <a:t> un Cluster : </a:t>
            </a:r>
            <a:r>
              <a:rPr lang="fr-FR" sz="5600" b="1" dirty="0" smtClean="0"/>
              <a:t>10</a:t>
            </a:r>
            <a:endParaRPr lang="fr-FR" sz="5600" dirty="0" smtClean="0"/>
          </a:p>
          <a:p>
            <a:pPr>
              <a:buNone/>
            </a:pPr>
            <a:r>
              <a:rPr lang="fr-FR" sz="5600" dirty="0" smtClean="0"/>
              <a:t> </a:t>
            </a:r>
          </a:p>
          <a:p>
            <a:pPr>
              <a:buNone/>
            </a:pPr>
            <a:endParaRPr lang="fr-FR" sz="4800" dirty="0" smtClean="0"/>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713387"/>
          </a:xfrm>
        </p:spPr>
        <p:txBody>
          <a:bodyPr>
            <a:normAutofit fontScale="25000" lnSpcReduction="20000"/>
          </a:bodyPr>
          <a:lstStyle/>
          <a:p>
            <a:pPr>
              <a:buNone/>
            </a:pPr>
            <a:endParaRPr lang="fr-FR" dirty="0" smtClean="0"/>
          </a:p>
          <a:p>
            <a:pPr algn="ctr">
              <a:buNone/>
            </a:pPr>
            <a:r>
              <a:rPr lang="fr-FR" sz="9600" b="1" dirty="0" smtClean="0">
                <a:solidFill>
                  <a:schemeClr val="tx2"/>
                </a:solidFill>
              </a:rPr>
              <a:t>Développer l’économie sur le Carcassonnais</a:t>
            </a:r>
            <a:r>
              <a:rPr lang="fr-FR" sz="9600" dirty="0" smtClean="0"/>
              <a:t> </a:t>
            </a:r>
          </a:p>
          <a:p>
            <a:pPr>
              <a:buNone/>
            </a:pPr>
            <a:r>
              <a:rPr lang="fr-FR" dirty="0" smtClean="0"/>
              <a:t> </a:t>
            </a:r>
          </a:p>
          <a:p>
            <a:pPr>
              <a:buNone/>
            </a:pPr>
            <a:endParaRPr lang="fr-FR" dirty="0" smtClean="0"/>
          </a:p>
          <a:p>
            <a:pPr>
              <a:buNone/>
            </a:pPr>
            <a:endParaRPr lang="fr-FR" dirty="0" smtClean="0"/>
          </a:p>
          <a:p>
            <a:pPr>
              <a:buNone/>
            </a:pPr>
            <a:r>
              <a:rPr lang="fr-FR" sz="6400" b="1" dirty="0" smtClean="0"/>
              <a:t>Montée en gamme de l’activité</a:t>
            </a:r>
            <a:endParaRPr lang="fr-FR" sz="6400" dirty="0" smtClean="0"/>
          </a:p>
          <a:p>
            <a:pPr>
              <a:buNone/>
            </a:pPr>
            <a:r>
              <a:rPr lang="fr-FR" sz="6400" dirty="0" smtClean="0"/>
              <a:t>Le projet ne contribue pas à la montée en gamme de l’activité : </a:t>
            </a:r>
            <a:r>
              <a:rPr lang="fr-FR" sz="6400" b="1" dirty="0" smtClean="0"/>
              <a:t>0</a:t>
            </a:r>
            <a:endParaRPr lang="fr-FR" sz="6400" dirty="0" smtClean="0"/>
          </a:p>
          <a:p>
            <a:pPr>
              <a:buNone/>
            </a:pPr>
            <a:r>
              <a:rPr lang="fr-FR" sz="6400" dirty="0" smtClean="0"/>
              <a:t> Le projet contribue à améliorer certains services de l’activité </a:t>
            </a:r>
            <a:r>
              <a:rPr lang="fr-FR" sz="6400" b="1" dirty="0" smtClean="0"/>
              <a:t>: 5</a:t>
            </a:r>
            <a:r>
              <a:rPr lang="fr-FR" sz="6400" dirty="0" smtClean="0"/>
              <a:t> </a:t>
            </a:r>
          </a:p>
          <a:p>
            <a:pPr>
              <a:buNone/>
            </a:pPr>
            <a:r>
              <a:rPr lang="fr-FR" sz="6400" dirty="0" smtClean="0"/>
              <a:t>Le projet contribue à faire monter en gamme toute l’activité : </a:t>
            </a:r>
            <a:r>
              <a:rPr lang="fr-FR" sz="6400" b="1" dirty="0" smtClean="0"/>
              <a:t>10</a:t>
            </a:r>
            <a:endParaRPr lang="fr-FR" sz="6400" dirty="0" smtClean="0"/>
          </a:p>
          <a:p>
            <a:pPr>
              <a:buNone/>
            </a:pPr>
            <a:endParaRPr lang="fr-FR" sz="6400" dirty="0" smtClean="0"/>
          </a:p>
          <a:p>
            <a:pPr>
              <a:buNone/>
            </a:pPr>
            <a:endParaRPr lang="fr-FR" sz="6400" dirty="0" smtClean="0"/>
          </a:p>
          <a:p>
            <a:pPr>
              <a:buNone/>
            </a:pPr>
            <a:r>
              <a:rPr lang="fr-FR" sz="6400" dirty="0" smtClean="0"/>
              <a:t> </a:t>
            </a:r>
            <a:r>
              <a:rPr lang="fr-FR" sz="6400" b="1" dirty="0" smtClean="0"/>
              <a:t>Maintien ou création d’emplois </a:t>
            </a:r>
            <a:endParaRPr lang="fr-FR" sz="6400" dirty="0" smtClean="0"/>
          </a:p>
          <a:p>
            <a:pPr>
              <a:buNone/>
            </a:pPr>
            <a:r>
              <a:rPr lang="fr-FR" sz="6400" dirty="0" smtClean="0"/>
              <a:t>Pas d’emplois salariés </a:t>
            </a:r>
            <a:r>
              <a:rPr lang="fr-FR" sz="6400" b="1" dirty="0" smtClean="0"/>
              <a:t>: 0</a:t>
            </a:r>
            <a:r>
              <a:rPr lang="fr-FR" sz="6400" dirty="0" smtClean="0"/>
              <a:t> </a:t>
            </a:r>
          </a:p>
          <a:p>
            <a:pPr>
              <a:buNone/>
            </a:pPr>
            <a:r>
              <a:rPr lang="fr-FR" sz="6400" dirty="0" smtClean="0"/>
              <a:t>Maintien d’au moins 1 emploi : </a:t>
            </a:r>
            <a:r>
              <a:rPr lang="fr-FR" sz="6400" b="1" dirty="0" smtClean="0"/>
              <a:t>5</a:t>
            </a:r>
            <a:endParaRPr lang="fr-FR" sz="6400" dirty="0" smtClean="0"/>
          </a:p>
          <a:p>
            <a:pPr>
              <a:buNone/>
            </a:pPr>
            <a:r>
              <a:rPr lang="fr-FR" sz="6400" dirty="0" smtClean="0"/>
              <a:t> Création d’emplois : </a:t>
            </a:r>
            <a:r>
              <a:rPr lang="fr-FR" sz="6400" b="1" dirty="0" smtClean="0"/>
              <a:t>10</a:t>
            </a:r>
          </a:p>
          <a:p>
            <a:pPr>
              <a:buNone/>
            </a:pPr>
            <a:endParaRPr lang="fr-FR" sz="6400" dirty="0" smtClean="0"/>
          </a:p>
          <a:p>
            <a:pPr>
              <a:buNone/>
            </a:pPr>
            <a:r>
              <a:rPr lang="fr-FR" sz="6400" dirty="0" smtClean="0"/>
              <a:t> </a:t>
            </a:r>
            <a:r>
              <a:rPr lang="fr-FR" sz="6400" b="1" dirty="0" smtClean="0"/>
              <a:t>Ouverture du Site</a:t>
            </a:r>
            <a:r>
              <a:rPr lang="fr-FR" sz="6400" dirty="0" smtClean="0"/>
              <a:t> </a:t>
            </a:r>
          </a:p>
          <a:p>
            <a:pPr>
              <a:buNone/>
            </a:pPr>
            <a:r>
              <a:rPr lang="fr-FR" sz="6400" dirty="0" smtClean="0"/>
              <a:t>Ouverture estivale (3 mois) : </a:t>
            </a:r>
            <a:r>
              <a:rPr lang="fr-FR" sz="6400" b="1" dirty="0" smtClean="0"/>
              <a:t>0</a:t>
            </a:r>
            <a:endParaRPr lang="fr-FR" sz="6400" dirty="0" smtClean="0"/>
          </a:p>
          <a:p>
            <a:pPr>
              <a:buNone/>
            </a:pPr>
            <a:r>
              <a:rPr lang="fr-FR" sz="6400" dirty="0" smtClean="0"/>
              <a:t>Ouverture saison avril à octobre </a:t>
            </a:r>
            <a:r>
              <a:rPr lang="fr-FR" sz="6400" b="1" dirty="0" smtClean="0"/>
              <a:t>: 5</a:t>
            </a:r>
          </a:p>
          <a:p>
            <a:pPr>
              <a:buNone/>
            </a:pPr>
            <a:r>
              <a:rPr lang="fr-FR" sz="6400" dirty="0" smtClean="0"/>
              <a:t>Ouverture à l’année : </a:t>
            </a:r>
            <a:r>
              <a:rPr lang="fr-FR" sz="6400" b="1" dirty="0" smtClean="0"/>
              <a:t>10</a:t>
            </a:r>
            <a:endParaRPr lang="fr-FR" sz="6400" dirty="0" smtClean="0"/>
          </a:p>
          <a:p>
            <a:pPr>
              <a:buNone/>
            </a:pPr>
            <a:endParaRPr lang="fr-FR" sz="6400" dirty="0" smtClean="0"/>
          </a:p>
          <a:p>
            <a:pPr>
              <a:buNone/>
            </a:pPr>
            <a:endParaRPr lang="fr-FR" sz="64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628800"/>
            <a:ext cx="8229600" cy="4525963"/>
          </a:xfrm>
        </p:spPr>
        <p:txBody>
          <a:bodyPr>
            <a:normAutofit fontScale="25000" lnSpcReduction="20000"/>
          </a:bodyPr>
          <a:lstStyle/>
          <a:p>
            <a:pPr algn="ctr">
              <a:buNone/>
            </a:pPr>
            <a:r>
              <a:rPr lang="fr-FR" sz="7200" b="1" dirty="0" smtClean="0">
                <a:solidFill>
                  <a:schemeClr val="tx2"/>
                </a:solidFill>
              </a:rPr>
              <a:t>Innover sur le Carcassonnais</a:t>
            </a:r>
          </a:p>
          <a:p>
            <a:pPr>
              <a:buNone/>
            </a:pPr>
            <a:r>
              <a:rPr lang="fr-FR" sz="6400" b="1" dirty="0" smtClean="0"/>
              <a:t>Le projet est innovant au regard de l’existant</a:t>
            </a:r>
            <a:endParaRPr lang="fr-FR" sz="6400" dirty="0" smtClean="0"/>
          </a:p>
          <a:p>
            <a:pPr>
              <a:buNone/>
            </a:pPr>
            <a:r>
              <a:rPr lang="fr-FR" b="1" dirty="0" smtClean="0"/>
              <a:t> </a:t>
            </a:r>
            <a:endParaRPr lang="fr-FR" dirty="0" smtClean="0"/>
          </a:p>
          <a:p>
            <a:pPr>
              <a:buNone/>
            </a:pPr>
            <a:r>
              <a:rPr lang="fr-FR" sz="6400" dirty="0" smtClean="0"/>
              <a:t>Le projet n’est pas innovant en regard de l’existant : </a:t>
            </a:r>
            <a:r>
              <a:rPr lang="fr-FR" sz="6400" b="1" dirty="0" smtClean="0"/>
              <a:t>0</a:t>
            </a:r>
            <a:r>
              <a:rPr lang="fr-FR" sz="6400" dirty="0" smtClean="0"/>
              <a:t> </a:t>
            </a:r>
          </a:p>
          <a:p>
            <a:pPr>
              <a:buNone/>
            </a:pPr>
            <a:r>
              <a:rPr lang="fr-FR" sz="6400" dirty="0" smtClean="0"/>
              <a:t>Le projet est innovant car il répond  au moins à 2 des définitions proposées ci-dessous : </a:t>
            </a:r>
            <a:r>
              <a:rPr lang="fr-FR" sz="6400" b="1" dirty="0" smtClean="0"/>
              <a:t>5</a:t>
            </a:r>
            <a:endParaRPr lang="fr-FR" sz="6400" dirty="0" smtClean="0"/>
          </a:p>
          <a:p>
            <a:pPr>
              <a:buNone/>
            </a:pPr>
            <a:r>
              <a:rPr lang="fr-FR" sz="6400" dirty="0" smtClean="0"/>
              <a:t> Le projet est innovant car il répond à plus de 2 définitions proposées ci-dessous : </a:t>
            </a:r>
            <a:r>
              <a:rPr lang="fr-FR" sz="6400" b="1" dirty="0" smtClean="0"/>
              <a:t>10</a:t>
            </a:r>
            <a:r>
              <a:rPr lang="fr-FR" sz="6400" dirty="0" smtClean="0"/>
              <a:t> </a:t>
            </a:r>
          </a:p>
          <a:p>
            <a:pPr>
              <a:buNone/>
            </a:pPr>
            <a:endParaRPr lang="fr-FR" b="1" dirty="0" smtClean="0"/>
          </a:p>
          <a:p>
            <a:pPr algn="ctr">
              <a:buNone/>
            </a:pPr>
            <a:r>
              <a:rPr lang="fr-FR" sz="7400" b="1" dirty="0" smtClean="0">
                <a:solidFill>
                  <a:schemeClr val="tx2"/>
                </a:solidFill>
              </a:rPr>
              <a:t>Préserver l’environnement</a:t>
            </a:r>
          </a:p>
          <a:p>
            <a:pPr>
              <a:buNone/>
            </a:pPr>
            <a:r>
              <a:rPr lang="fr-FR" dirty="0" smtClean="0"/>
              <a:t> </a:t>
            </a:r>
          </a:p>
          <a:p>
            <a:pPr>
              <a:buNone/>
            </a:pPr>
            <a:r>
              <a:rPr lang="fr-FR" sz="6400" b="1" dirty="0" smtClean="0"/>
              <a:t>Approche environnementale du projet et/ou respect des documents cadre du territoire</a:t>
            </a:r>
          </a:p>
          <a:p>
            <a:pPr>
              <a:buNone/>
            </a:pPr>
            <a:r>
              <a:rPr lang="fr-FR" sz="6400" b="1" dirty="0" smtClean="0"/>
              <a:t> (Charte architecturale et paysagère du Pays, SCOT, SDA,SLOT…)</a:t>
            </a:r>
          </a:p>
          <a:p>
            <a:pPr>
              <a:buNone/>
            </a:pPr>
            <a:r>
              <a:rPr lang="fr-FR" sz="6400" dirty="0" smtClean="0"/>
              <a:t>Le projet ne fait référence  aux documents cadres du territoire et n’a pas d’approche</a:t>
            </a:r>
          </a:p>
          <a:p>
            <a:pPr>
              <a:buNone/>
            </a:pPr>
            <a:r>
              <a:rPr lang="fr-FR" sz="6400" dirty="0" smtClean="0"/>
              <a:t>environnementale </a:t>
            </a:r>
            <a:r>
              <a:rPr lang="fr-FR" sz="6400" b="1" dirty="0" smtClean="0"/>
              <a:t>: 0</a:t>
            </a:r>
            <a:r>
              <a:rPr lang="fr-FR" sz="6400" dirty="0" smtClean="0"/>
              <a:t> </a:t>
            </a:r>
          </a:p>
          <a:p>
            <a:pPr>
              <a:buNone/>
            </a:pPr>
            <a:r>
              <a:rPr lang="fr-FR" sz="6400" dirty="0" smtClean="0"/>
              <a:t>Le projet a une approche environnementale </a:t>
            </a:r>
            <a:r>
              <a:rPr lang="fr-FR" sz="6400" b="1" dirty="0" smtClean="0"/>
              <a:t>ou</a:t>
            </a:r>
            <a:r>
              <a:rPr lang="fr-FR" sz="6400" dirty="0" smtClean="0"/>
              <a:t> fait référence à un document cadre    : </a:t>
            </a:r>
            <a:r>
              <a:rPr lang="fr-FR" sz="6400" b="1" dirty="0" smtClean="0"/>
              <a:t>5</a:t>
            </a:r>
            <a:endParaRPr lang="fr-FR" sz="6400" dirty="0" smtClean="0"/>
          </a:p>
          <a:p>
            <a:pPr>
              <a:buNone/>
            </a:pPr>
            <a:r>
              <a:rPr lang="fr-FR" sz="6400" dirty="0" smtClean="0"/>
              <a:t> Le projet a une approche environnementale </a:t>
            </a:r>
            <a:r>
              <a:rPr lang="fr-FR" sz="6400" b="1" dirty="0" smtClean="0"/>
              <a:t>et </a:t>
            </a:r>
            <a:r>
              <a:rPr lang="fr-FR" sz="6400" dirty="0" smtClean="0"/>
              <a:t>fait référence aux documents cadre du territoire :</a:t>
            </a:r>
          </a:p>
          <a:p>
            <a:pPr>
              <a:buNone/>
            </a:pPr>
            <a:r>
              <a:rPr lang="fr-FR" sz="6400" b="1" dirty="0" smtClean="0"/>
              <a:t>10</a:t>
            </a:r>
            <a:endParaRPr lang="fr-FR" sz="6400" dirty="0" smtClean="0"/>
          </a:p>
          <a:p>
            <a:pPr>
              <a:buNone/>
            </a:pPr>
            <a:r>
              <a:rPr lang="fr-FR" sz="6400" dirty="0" smtClean="0"/>
              <a:t> </a:t>
            </a:r>
          </a:p>
          <a:p>
            <a:pPr>
              <a:buNone/>
            </a:pPr>
            <a:r>
              <a:rPr lang="fr-FR" sz="6400" dirty="0" smtClean="0"/>
              <a:t>					</a:t>
            </a:r>
            <a:r>
              <a:rPr lang="fr-FR" sz="6400" b="1" dirty="0" smtClean="0"/>
              <a:t>Total des points : </a:t>
            </a:r>
          </a:p>
          <a:p>
            <a:pPr>
              <a:buNone/>
            </a:pPr>
            <a:r>
              <a:rPr lang="fr-FR" sz="6400" b="1" dirty="0" smtClean="0"/>
              <a:t>					Moyenne obtenue sur les 7 questions: </a:t>
            </a:r>
            <a:endParaRPr lang="fr-FR" sz="6400" b="1"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62500" lnSpcReduction="20000"/>
          </a:bodyPr>
          <a:lstStyle/>
          <a:p>
            <a:r>
              <a:rPr lang="fr-FR" sz="2900" dirty="0" smtClean="0"/>
              <a:t>Les membres du comité de programmation (après audition</a:t>
            </a:r>
          </a:p>
          <a:p>
            <a:pPr>
              <a:buNone/>
            </a:pPr>
            <a:r>
              <a:rPr lang="fr-FR" sz="2900" dirty="0" smtClean="0"/>
              <a:t>éventuelle du porteur de projet),  attribueront à bulletin secret une</a:t>
            </a:r>
          </a:p>
          <a:p>
            <a:pPr>
              <a:buNone/>
            </a:pPr>
            <a:r>
              <a:rPr lang="fr-FR" sz="2900" dirty="0" smtClean="0"/>
              <a:t>notation au regard des précisions fournies par le comité technique</a:t>
            </a:r>
            <a:r>
              <a:rPr lang="fr-FR" sz="2900" b="1" dirty="0" smtClean="0"/>
              <a:t> :</a:t>
            </a:r>
          </a:p>
          <a:p>
            <a:pPr>
              <a:buNone/>
            </a:pPr>
            <a:r>
              <a:rPr lang="fr-FR" sz="2900" b="1" dirty="0" smtClean="0"/>
              <a:t>     0 (aucune contribution)       5 (bonne contribution)    et </a:t>
            </a:r>
          </a:p>
          <a:p>
            <a:pPr>
              <a:buNone/>
            </a:pPr>
            <a:r>
              <a:rPr lang="fr-FR" sz="2900" b="1" dirty="0" smtClean="0"/>
              <a:t>                    10 (projet exemplaire sur ce critère). </a:t>
            </a:r>
          </a:p>
          <a:p>
            <a:pPr>
              <a:buNone/>
            </a:pPr>
            <a:endParaRPr lang="fr-FR" sz="2900" b="1" dirty="0" smtClean="0"/>
          </a:p>
          <a:p>
            <a:r>
              <a:rPr lang="fr-FR" sz="2900" dirty="0" smtClean="0"/>
              <a:t>En fonction de la note moyenne obtenue, le comité de</a:t>
            </a:r>
          </a:p>
          <a:p>
            <a:pPr>
              <a:buNone/>
            </a:pPr>
            <a:r>
              <a:rPr lang="fr-FR" sz="2900" dirty="0" smtClean="0"/>
              <a:t>programmation pourra statuer sur le projet.</a:t>
            </a:r>
          </a:p>
          <a:p>
            <a:pPr>
              <a:buNone/>
            </a:pPr>
            <a:endParaRPr lang="fr-FR" sz="2900" dirty="0" smtClean="0"/>
          </a:p>
          <a:p>
            <a:r>
              <a:rPr lang="fr-FR" sz="2900" b="1" dirty="0" smtClean="0"/>
              <a:t>Un projet dont la note finale moyenne serait en dessous de 1,5 </a:t>
            </a:r>
            <a:r>
              <a:rPr lang="fr-FR" sz="2900" dirty="0" smtClean="0"/>
              <a:t>(soit</a:t>
            </a:r>
          </a:p>
          <a:p>
            <a:pPr>
              <a:buNone/>
            </a:pPr>
            <a:r>
              <a:rPr lang="fr-FR" sz="2900" dirty="0" smtClean="0"/>
              <a:t>à minima une moyenne de 15 points sur 7 questions pour être</a:t>
            </a:r>
          </a:p>
          <a:p>
            <a:pPr>
              <a:buNone/>
            </a:pPr>
            <a:r>
              <a:rPr lang="fr-FR" sz="2900" dirty="0" smtClean="0"/>
              <a:t>retenu)</a:t>
            </a:r>
            <a:r>
              <a:rPr lang="fr-FR" sz="2900" b="1" dirty="0" smtClean="0"/>
              <a:t> sera automatiquement éliminé. </a:t>
            </a:r>
            <a:r>
              <a:rPr lang="fr-FR" sz="2900" dirty="0" smtClean="0"/>
              <a:t>Si celui-ci correspond à la</a:t>
            </a:r>
          </a:p>
          <a:p>
            <a:pPr>
              <a:buNone/>
            </a:pPr>
            <a:r>
              <a:rPr lang="fr-FR" sz="2900" dirty="0" smtClean="0"/>
              <a:t>stratégie du GAL, il pourra toutefois être retravaillé par le porteur de</a:t>
            </a:r>
          </a:p>
          <a:p>
            <a:pPr>
              <a:buNone/>
            </a:pPr>
            <a:r>
              <a:rPr lang="fr-FR" sz="2900" dirty="0" smtClean="0"/>
              <a:t>projet en fonction des préconisations du comité technique et du</a:t>
            </a:r>
          </a:p>
          <a:p>
            <a:pPr>
              <a:buNone/>
            </a:pPr>
            <a:r>
              <a:rPr lang="fr-FR" sz="2900" dirty="0" smtClean="0"/>
              <a:t>comité de programmation pour être présenté une nouvelle fois.</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buNone/>
            </a:pPr>
            <a:r>
              <a:rPr lang="fr-FR" dirty="0" smtClean="0"/>
              <a:t>Parmi les critères proposés par le GAL, deux nécessitent de poser en préalable une</a:t>
            </a:r>
          </a:p>
          <a:p>
            <a:pPr>
              <a:buNone/>
            </a:pPr>
            <a:r>
              <a:rPr lang="fr-FR" dirty="0" smtClean="0"/>
              <a:t>définition qui soit commune, afin d’éviter les écarts d’interprétation liés à ces notions,</a:t>
            </a:r>
          </a:p>
          <a:p>
            <a:pPr>
              <a:buNone/>
            </a:pPr>
            <a:r>
              <a:rPr lang="fr-FR" dirty="0" smtClean="0"/>
              <a:t>pour que les projets soient évalués sur les mêmes bases :</a:t>
            </a:r>
          </a:p>
          <a:p>
            <a:pPr>
              <a:buNone/>
            </a:pPr>
            <a:endParaRPr lang="fr-FR" dirty="0" smtClean="0"/>
          </a:p>
          <a:p>
            <a:r>
              <a:rPr lang="fr-FR" b="1" dirty="0" smtClean="0"/>
              <a:t>L’innovation</a:t>
            </a:r>
            <a:r>
              <a:rPr lang="fr-FR" dirty="0" smtClean="0"/>
              <a:t> </a:t>
            </a:r>
            <a:r>
              <a:rPr lang="fr-FR" b="1" dirty="0" smtClean="0"/>
              <a:t>: l’innovation peut prendre différentes formes et peut concerner :</a:t>
            </a:r>
          </a:p>
          <a:p>
            <a:pPr>
              <a:buNone/>
            </a:pPr>
            <a:endParaRPr lang="fr-FR" dirty="0" smtClean="0"/>
          </a:p>
          <a:p>
            <a:pPr lvl="1"/>
            <a:r>
              <a:rPr lang="fr-FR" dirty="0" smtClean="0"/>
              <a:t>la mise en œuvre  de nouvelles actions, l’émergence de nouveaux produits et services incorporant la spécificité de la zone locale ;</a:t>
            </a:r>
            <a:endParaRPr lang="fr-FR" sz="3200" dirty="0" smtClean="0"/>
          </a:p>
          <a:p>
            <a:pPr lvl="1"/>
            <a:r>
              <a:rPr lang="fr-FR" dirty="0" smtClean="0"/>
              <a:t>la mise en œuvre  de nouvelles méthodes permettant d’allier les moyens humains, naturels et financiers, donnant lieu à une meilleure utilisation du potentiel endogène ;</a:t>
            </a:r>
            <a:endParaRPr lang="fr-FR" sz="3200" dirty="0" smtClean="0"/>
          </a:p>
          <a:p>
            <a:pPr lvl="1"/>
            <a:r>
              <a:rPr lang="fr-FR" dirty="0" smtClean="0"/>
              <a:t>l’association et les liens entre des secteurs économiques traditionnellement séparés ;</a:t>
            </a:r>
            <a:endParaRPr lang="fr-FR" sz="3200" dirty="0" smtClean="0"/>
          </a:p>
          <a:p>
            <a:pPr lvl="1"/>
            <a:r>
              <a:rPr lang="fr-FR" dirty="0" smtClean="0"/>
              <a:t>la mobilisation de formes originales d’organisation et de participation de la population locale au processus décisionnaire et à la mise en œuvre du projet ;</a:t>
            </a:r>
            <a:endParaRPr lang="fr-FR" sz="3200" dirty="0" smtClean="0"/>
          </a:p>
          <a:p>
            <a:pPr lvl="1"/>
            <a:r>
              <a:rPr lang="fr-FR" dirty="0" smtClean="0"/>
              <a:t>la prise en compte de nouveaux enjeux, de nouvelles thématiques pour le territoire ;</a:t>
            </a:r>
          </a:p>
          <a:p>
            <a:pPr lvl="1">
              <a:buNone/>
            </a:pPr>
            <a:endParaRPr lang="fr-FR" sz="3200" dirty="0" smtClean="0"/>
          </a:p>
          <a:p>
            <a:pPr>
              <a:buNone/>
            </a:pPr>
            <a:r>
              <a:rPr lang="fr-FR" dirty="0" smtClean="0"/>
              <a:t>L’innovation peut concerner la transposition de méthodes ou actions existant ailleurs</a:t>
            </a:r>
          </a:p>
          <a:p>
            <a:pPr>
              <a:buNone/>
            </a:pPr>
            <a:r>
              <a:rPr lang="fr-FR" dirty="0" smtClean="0"/>
              <a:t>et aillant fait leurs preuves, mais qui sont nouvelles pour le territoire. </a:t>
            </a:r>
            <a:endParaRPr lang="fr-FR" sz="3600" dirty="0" smtClean="0"/>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2000" dirty="0" smtClean="0"/>
              <a:t/>
            </a:r>
            <a:br>
              <a:rPr lang="fr-FR" sz="2000" dirty="0" smtClean="0"/>
            </a:br>
            <a:r>
              <a:rPr lang="fr-FR" sz="2000" dirty="0" smtClean="0"/>
              <a:t/>
            </a:r>
            <a:br>
              <a:rPr lang="fr-FR" sz="2000" dirty="0" smtClean="0"/>
            </a:br>
            <a:endParaRPr lang="fr-FR" sz="2000" dirty="0"/>
          </a:p>
        </p:txBody>
      </p:sp>
      <p:pic>
        <p:nvPicPr>
          <p:cNvPr id="3" name="Picture 2" descr="Logo Gal  2014-2020"/>
          <p:cNvPicPr>
            <a:picLocks noChangeAspect="1" noChangeArrowheads="1"/>
          </p:cNvPicPr>
          <p:nvPr/>
        </p:nvPicPr>
        <p:blipFill>
          <a:blip r:embed="rId3" cstate="print"/>
          <a:srcRect/>
          <a:stretch>
            <a:fillRect/>
          </a:stretch>
        </p:blipFill>
        <p:spPr bwMode="auto">
          <a:xfrm>
            <a:off x="1979712" y="116633"/>
            <a:ext cx="5391291" cy="1152128"/>
          </a:xfrm>
          <a:prstGeom prst="rect">
            <a:avLst/>
          </a:prstGeom>
          <a:noFill/>
          <a:ln w="9525">
            <a:noFill/>
            <a:miter lim="800000"/>
            <a:headEnd/>
            <a:tailEnd/>
          </a:ln>
        </p:spPr>
      </p:pic>
      <p:sp>
        <p:nvSpPr>
          <p:cNvPr id="8" name="ZoneTexte 7"/>
          <p:cNvSpPr txBox="1"/>
          <p:nvPr/>
        </p:nvSpPr>
        <p:spPr>
          <a:xfrm>
            <a:off x="683568" y="1342509"/>
            <a:ext cx="8064896" cy="646331"/>
          </a:xfrm>
          <a:prstGeom prst="rect">
            <a:avLst/>
          </a:prstGeom>
          <a:noFill/>
        </p:spPr>
        <p:txBody>
          <a:bodyPr wrap="square" rtlCol="0">
            <a:spAutoFit/>
          </a:bodyPr>
          <a:lstStyle/>
          <a:p>
            <a:pPr algn="ctr"/>
            <a:r>
              <a:rPr lang="fr-FR" dirty="0" smtClean="0"/>
              <a:t>La liste des membres:</a:t>
            </a:r>
            <a:br>
              <a:rPr lang="fr-FR" dirty="0" smtClean="0"/>
            </a:br>
            <a:r>
              <a:rPr lang="fr-FR" dirty="0" smtClean="0"/>
              <a:t>Collège public </a:t>
            </a:r>
            <a:r>
              <a:rPr lang="fr-FR" sz="1000" b="1" dirty="0" smtClean="0">
                <a:solidFill>
                  <a:srgbClr val="FF0000"/>
                </a:solidFill>
              </a:rPr>
              <a:t>(page 29) </a:t>
            </a:r>
            <a:r>
              <a:rPr lang="fr-FR" dirty="0" smtClean="0"/>
              <a:t>:</a:t>
            </a:r>
            <a:endParaRPr lang="fr-FR" dirty="0"/>
          </a:p>
        </p:txBody>
      </p:sp>
      <p:graphicFrame>
        <p:nvGraphicFramePr>
          <p:cNvPr id="10" name="Tableau 9"/>
          <p:cNvGraphicFramePr>
            <a:graphicFrameLocks noGrp="1"/>
          </p:cNvGraphicFramePr>
          <p:nvPr/>
        </p:nvGraphicFramePr>
        <p:xfrm>
          <a:off x="323528" y="2132856"/>
          <a:ext cx="8568952" cy="4248474"/>
        </p:xfrm>
        <a:graphic>
          <a:graphicData uri="http://schemas.openxmlformats.org/drawingml/2006/table">
            <a:tbl>
              <a:tblPr firstRow="1" bandRow="1">
                <a:tableStyleId>{5C22544A-7EE6-4342-B048-85BDC9FD1C3A}</a:tableStyleId>
              </a:tblPr>
              <a:tblGrid>
                <a:gridCol w="2142238"/>
                <a:gridCol w="2142238"/>
                <a:gridCol w="2142238"/>
                <a:gridCol w="2142238"/>
              </a:tblGrid>
              <a:tr h="720514">
                <a:tc>
                  <a:txBody>
                    <a:bodyPr/>
                    <a:lstStyle/>
                    <a:p>
                      <a:pPr algn="ctr">
                        <a:lnSpc>
                          <a:spcPct val="115000"/>
                        </a:lnSpc>
                        <a:spcAft>
                          <a:spcPts val="1000"/>
                        </a:spcAft>
                      </a:pPr>
                      <a:r>
                        <a:rPr lang="fr-FR" sz="1200" b="1" dirty="0">
                          <a:latin typeface="Calibri"/>
                          <a:ea typeface="Times New Roman"/>
                          <a:cs typeface="Verdana"/>
                        </a:rPr>
                        <a:t>Nom Prénom </a:t>
                      </a:r>
                      <a:endParaRPr lang="fr-FR" sz="12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200" b="1" dirty="0">
                          <a:latin typeface="Calibri"/>
                          <a:ea typeface="Times New Roman"/>
                          <a:cs typeface="Verdana"/>
                        </a:rPr>
                        <a:t>Intervenant au comité de programmation en qualité de…</a:t>
                      </a:r>
                      <a:endParaRPr lang="fr-FR" sz="12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200" b="1" dirty="0">
                          <a:latin typeface="Calibri"/>
                          <a:ea typeface="Times New Roman"/>
                          <a:cs typeface="Verdana"/>
                        </a:rPr>
                        <a:t>Titulaire ou suppléant</a:t>
                      </a:r>
                      <a:endParaRPr lang="fr-FR" sz="1200" dirty="0">
                        <a:latin typeface="Calibri"/>
                        <a:ea typeface="Times New Roman"/>
                        <a:cs typeface="Times New Roman"/>
                      </a:endParaRPr>
                    </a:p>
                  </a:txBody>
                  <a:tcPr marL="0" marR="0" marT="0" marB="0"/>
                </a:tc>
                <a:tc>
                  <a:txBody>
                    <a:bodyPr/>
                    <a:lstStyle/>
                    <a:p>
                      <a:pPr marL="69850" algn="ctr">
                        <a:lnSpc>
                          <a:spcPct val="115000"/>
                        </a:lnSpc>
                        <a:spcAft>
                          <a:spcPts val="1000"/>
                        </a:spcAft>
                      </a:pPr>
                      <a:r>
                        <a:rPr lang="fr-FR" sz="1200" b="1" dirty="0">
                          <a:latin typeface="Calibri"/>
                          <a:ea typeface="Times New Roman"/>
                          <a:cs typeface="Verdana"/>
                        </a:rPr>
                        <a:t>Autres implications professionnelles, électives ou associatives</a:t>
                      </a:r>
                      <a:endParaRPr lang="fr-FR" sz="1200" dirty="0">
                        <a:latin typeface="Calibri"/>
                        <a:ea typeface="Times New Roman"/>
                        <a:cs typeface="Times New Roman"/>
                      </a:endParaRPr>
                    </a:p>
                  </a:txBody>
                  <a:tcPr marL="0" marR="0" marT="0" marB="0"/>
                </a:tc>
              </a:tr>
              <a:tr h="480342">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Tamara RIVEL</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dirty="0">
                          <a:latin typeface="Calibri"/>
                          <a:ea typeface="Times New Roman"/>
                          <a:cs typeface="Verdana"/>
                        </a:rPr>
                        <a:t>Présidente de l’Association Pays Carcassonnais</a:t>
                      </a:r>
                      <a:endParaRPr lang="fr-FR" sz="8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Titulaire</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Architecte, Vice Présidente du Conseil Départemental de l’Aude, Vice Présidente de Carcassonne Agglo</a:t>
                      </a:r>
                      <a:endParaRPr lang="fr-FR" sz="800" dirty="0">
                        <a:latin typeface="Calibri"/>
                        <a:ea typeface="Times New Roman"/>
                        <a:cs typeface="Times New Roman"/>
                      </a:endParaRPr>
                    </a:p>
                  </a:txBody>
                  <a:tcPr marL="44450" marR="44450" marT="0" marB="0"/>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Jean Noël LLOZE</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Administrateur de l’association du Pays Carcassonnais</a:t>
                      </a:r>
                      <a:endParaRPr lang="fr-FR" sz="8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Suppléant</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Educateur, Conseiller départemental de l’Aude.</a:t>
                      </a:r>
                      <a:endParaRPr lang="fr-FR" sz="800" dirty="0">
                        <a:latin typeface="Calibri"/>
                        <a:ea typeface="Times New Roman"/>
                        <a:cs typeface="Times New Roman"/>
                      </a:endParaRPr>
                    </a:p>
                  </a:txBody>
                  <a:tcPr marL="44450" marR="44450" marT="0" marB="0"/>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Denis ADIVEZE</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Vice Président de l’Association du Pays Carcassonnais</a:t>
                      </a:r>
                      <a:endParaRPr lang="fr-FR" sz="8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Titulaire</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Agent du Conseil Départemental de l’Aude, Maire de Caunes Minervois</a:t>
                      </a:r>
                      <a:endParaRPr lang="fr-FR" sz="800" dirty="0">
                        <a:latin typeface="Calibri"/>
                        <a:ea typeface="Times New Roman"/>
                        <a:cs typeface="Times New Roman"/>
                      </a:endParaRPr>
                    </a:p>
                  </a:txBody>
                  <a:tcPr marL="44450" marR="44450" marT="0" marB="0"/>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Stéphanie HORTALA</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dirty="0">
                          <a:latin typeface="Calibri"/>
                          <a:ea typeface="Times New Roman"/>
                          <a:cs typeface="Verdana"/>
                        </a:rPr>
                        <a:t>Vice Présidente de l’Association du Pays Carcassonnais</a:t>
                      </a:r>
                      <a:endParaRPr lang="fr-FR" sz="8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Suppléante</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Directrice Maison de retraite, Conseillère Départementale de l’Aude</a:t>
                      </a:r>
                      <a:endParaRPr lang="fr-FR" sz="800" dirty="0">
                        <a:latin typeface="Calibri"/>
                        <a:ea typeface="Times New Roman"/>
                        <a:cs typeface="Times New Roman"/>
                      </a:endParaRPr>
                    </a:p>
                  </a:txBody>
                  <a:tcPr marL="44450" marR="44450" marT="0" marB="0"/>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Jean Pierre BOUISSET</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Vice Président Communauté de Communes Montagne Noire</a:t>
                      </a:r>
                      <a:endParaRPr lang="fr-FR" sz="8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Titulaire</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Consultant CCI, élu Mairie de </a:t>
                      </a:r>
                      <a:r>
                        <a:rPr lang="fr-FR" sz="800" dirty="0" err="1">
                          <a:latin typeface="Calibri"/>
                          <a:ea typeface="Times New Roman"/>
                          <a:cs typeface="Verdana"/>
                        </a:rPr>
                        <a:t>Cuxac</a:t>
                      </a:r>
                      <a:r>
                        <a:rPr lang="fr-FR" sz="800" dirty="0">
                          <a:latin typeface="Calibri"/>
                          <a:ea typeface="Times New Roman"/>
                          <a:cs typeface="Verdana"/>
                        </a:rPr>
                        <a:t> </a:t>
                      </a:r>
                      <a:r>
                        <a:rPr lang="fr-FR" sz="800" dirty="0" err="1">
                          <a:latin typeface="Calibri"/>
                          <a:ea typeface="Times New Roman"/>
                          <a:cs typeface="Verdana"/>
                        </a:rPr>
                        <a:t>Cabardès</a:t>
                      </a:r>
                      <a:r>
                        <a:rPr lang="fr-FR" sz="800" dirty="0">
                          <a:latin typeface="Calibri"/>
                          <a:ea typeface="Times New Roman"/>
                          <a:cs typeface="Verdana"/>
                        </a:rPr>
                        <a:t>.</a:t>
                      </a:r>
                      <a:endParaRPr lang="fr-FR" sz="800" dirty="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Philippe HORTALA</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dirty="0">
                          <a:latin typeface="Calibri"/>
                          <a:ea typeface="Times New Roman"/>
                          <a:cs typeface="Verdana"/>
                        </a:rPr>
                        <a:t>Vice Président Communauté de Communes Montagne Noire</a:t>
                      </a:r>
                      <a:endParaRPr lang="fr-FR" sz="8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Suppléant</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Agent du Conseil Départemental, élu à la Mairie de Saissac</a:t>
                      </a:r>
                      <a:endParaRPr lang="fr-FR" sz="800" dirty="0">
                        <a:latin typeface="Calibri"/>
                        <a:ea typeface="Times New Roman"/>
                        <a:cs typeface="Times New Roman"/>
                      </a:endParaRPr>
                    </a:p>
                  </a:txBody>
                  <a:tcPr marL="44450" marR="44450" marT="0" marB="0"/>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Alain MARY</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Vice Président Communauté de Communes Montagne Noire</a:t>
                      </a:r>
                      <a:endParaRPr lang="fr-FR" sz="8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Titulaire </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Chef d’entreprise (Camping), Maire des </a:t>
                      </a:r>
                      <a:r>
                        <a:rPr lang="fr-FR" sz="800" dirty="0" err="1">
                          <a:latin typeface="Calibri"/>
                          <a:ea typeface="Times New Roman"/>
                          <a:cs typeface="Verdana"/>
                        </a:rPr>
                        <a:t>Cammazes</a:t>
                      </a:r>
                      <a:r>
                        <a:rPr lang="fr-FR" sz="800" dirty="0">
                          <a:latin typeface="Calibri"/>
                          <a:ea typeface="Times New Roman"/>
                          <a:cs typeface="Verdana"/>
                        </a:rPr>
                        <a:t>.</a:t>
                      </a:r>
                      <a:endParaRPr lang="fr-FR" sz="800" dirty="0">
                        <a:latin typeface="Calibri"/>
                        <a:ea typeface="Times New Roman"/>
                        <a:cs typeface="Times New Roman"/>
                      </a:endParaRPr>
                    </a:p>
                  </a:txBody>
                  <a:tcPr marL="44450" marR="44450" marT="0" marB="0"/>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Gilbert BATTLE</a:t>
                      </a:r>
                      <a:endParaRPr lang="fr-FR" sz="8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dirty="0">
                          <a:latin typeface="Calibri"/>
                          <a:ea typeface="Times New Roman"/>
                          <a:cs typeface="Verdana"/>
                        </a:rPr>
                        <a:t>Membre du Bureau de la Communauté de Communes Montagne Noire</a:t>
                      </a:r>
                      <a:endParaRPr lang="fr-FR" sz="8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Suppléant</a:t>
                      </a:r>
                      <a:endParaRPr lang="fr-FR" sz="8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Retraité, Maire de Mas </a:t>
                      </a:r>
                      <a:r>
                        <a:rPr lang="fr-FR" sz="800" dirty="0" err="1">
                          <a:latin typeface="Calibri"/>
                          <a:ea typeface="Times New Roman"/>
                          <a:cs typeface="Verdana"/>
                        </a:rPr>
                        <a:t>Cabardès</a:t>
                      </a:r>
                      <a:endParaRPr lang="fr-FR" sz="800" dirty="0">
                        <a:latin typeface="Calibri"/>
                        <a:ea typeface="Times New Roman"/>
                        <a:cs typeface="Times New Roman"/>
                      </a:endParaRPr>
                    </a:p>
                  </a:txBody>
                  <a:tcPr marL="44450" marR="44450" marT="0" marB="0"/>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628800"/>
            <a:ext cx="8229600" cy="4525963"/>
          </a:xfrm>
        </p:spPr>
        <p:txBody>
          <a:bodyPr>
            <a:normAutofit fontScale="85000" lnSpcReduction="20000"/>
          </a:bodyPr>
          <a:lstStyle/>
          <a:p>
            <a:r>
              <a:rPr lang="fr-FR" b="1" dirty="0" smtClean="0"/>
              <a:t>Le lien rural-urbain : </a:t>
            </a:r>
            <a:endParaRPr lang="fr-FR" dirty="0" smtClean="0"/>
          </a:p>
          <a:p>
            <a:pPr>
              <a:buNone/>
            </a:pPr>
            <a:endParaRPr lang="fr-FR" dirty="0" smtClean="0"/>
          </a:p>
          <a:p>
            <a:pPr lvl="0">
              <a:buNone/>
            </a:pPr>
            <a:r>
              <a:rPr lang="fr-FR" sz="2300" dirty="0" smtClean="0"/>
              <a:t>A travers LEADER, il s’agit de promouvoir une politique qui ne sépare</a:t>
            </a:r>
          </a:p>
          <a:p>
            <a:pPr lvl="0">
              <a:buNone/>
            </a:pPr>
            <a:r>
              <a:rPr lang="fr-FR" sz="2300" dirty="0" smtClean="0"/>
              <a:t>pas le rural de l’urbain, mais qui au contraire favorise le développement</a:t>
            </a:r>
          </a:p>
          <a:p>
            <a:pPr lvl="0">
              <a:buNone/>
            </a:pPr>
            <a:r>
              <a:rPr lang="fr-FR" sz="2300" dirty="0" smtClean="0"/>
              <a:t>équilibré des territoires et leur complémentarité autour d’une stratégie</a:t>
            </a:r>
          </a:p>
          <a:p>
            <a:pPr lvl="0">
              <a:buNone/>
            </a:pPr>
            <a:r>
              <a:rPr lang="fr-FR" sz="2300" dirty="0" smtClean="0"/>
              <a:t>commune. </a:t>
            </a:r>
          </a:p>
          <a:p>
            <a:pPr lvl="0">
              <a:buNone/>
            </a:pPr>
            <a:r>
              <a:rPr lang="fr-FR" sz="2300" dirty="0" smtClean="0"/>
              <a:t>Dans cet objectif, LEADER pourra soutenir des projets en zone</a:t>
            </a:r>
          </a:p>
          <a:p>
            <a:pPr lvl="0">
              <a:buNone/>
            </a:pPr>
            <a:r>
              <a:rPr lang="fr-FR" sz="2300" dirty="0" smtClean="0"/>
              <a:t>urbaine (Carcassonne) à condition que ces derniers bénéficient aux territoires</a:t>
            </a:r>
          </a:p>
          <a:p>
            <a:pPr lvl="0">
              <a:buNone/>
            </a:pPr>
            <a:r>
              <a:rPr lang="fr-FR" sz="2300" dirty="0" smtClean="0"/>
              <a:t>ruraux (</a:t>
            </a:r>
            <a:r>
              <a:rPr lang="fr-FR" sz="2300" b="1" dirty="0" smtClean="0"/>
              <a:t>dans la limite de 10% de l’enveloppe allouée</a:t>
            </a:r>
            <a:r>
              <a:rPr lang="fr-FR" sz="2300" dirty="0" smtClean="0"/>
              <a:t>), et apportent une</a:t>
            </a:r>
          </a:p>
          <a:p>
            <a:pPr lvl="0">
              <a:buNone/>
            </a:pPr>
            <a:r>
              <a:rPr lang="fr-FR" sz="2300" dirty="0" smtClean="0"/>
              <a:t>véritable plus-value au développement des zones rurales du Carcassonnais. </a:t>
            </a:r>
          </a:p>
          <a:p>
            <a:pPr lvl="0">
              <a:buNone/>
            </a:pPr>
            <a:endParaRPr lang="fr-FR" sz="2300" dirty="0" smtClean="0"/>
          </a:p>
          <a:p>
            <a:pPr lvl="0">
              <a:buNone/>
            </a:pPr>
            <a:r>
              <a:rPr lang="fr-FR" sz="2300" dirty="0" smtClean="0"/>
              <a:t>Il s’agira ainsi de conforter la fonction d’appui des espaces urbains aux</a:t>
            </a:r>
          </a:p>
          <a:p>
            <a:pPr lvl="0">
              <a:buNone/>
            </a:pPr>
            <a:r>
              <a:rPr lang="fr-FR" sz="2300" dirty="0" smtClean="0"/>
              <a:t>espaces ruraux.</a:t>
            </a:r>
          </a:p>
          <a:p>
            <a:pPr>
              <a:buNone/>
            </a:pPr>
            <a:endParaRPr lang="fr-FR" dirty="0" smtClean="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896544"/>
          </a:xfrm>
        </p:spPr>
        <p:txBody>
          <a:bodyPr>
            <a:normAutofit fontScale="25000" lnSpcReduction="20000"/>
          </a:bodyPr>
          <a:lstStyle/>
          <a:p>
            <a:pPr>
              <a:buNone/>
            </a:pPr>
            <a:r>
              <a:rPr lang="fr-FR" sz="6400" b="1" dirty="0" smtClean="0">
                <a:solidFill>
                  <a:schemeClr val="tx2"/>
                </a:solidFill>
              </a:rPr>
              <a:t>Fiche-Action n°2 : Développer une offre économique structurante dans les domaines</a:t>
            </a:r>
          </a:p>
          <a:p>
            <a:pPr>
              <a:buNone/>
            </a:pPr>
            <a:r>
              <a:rPr lang="fr-FR" sz="6400" b="1" dirty="0" smtClean="0">
                <a:solidFill>
                  <a:schemeClr val="tx2"/>
                </a:solidFill>
              </a:rPr>
              <a:t>touristique, agricole et agritouristique, complémentaire à Carcassonne, </a:t>
            </a:r>
          </a:p>
          <a:p>
            <a:pPr>
              <a:buNone/>
            </a:pPr>
            <a:r>
              <a:rPr lang="fr-FR" sz="6400" b="1" dirty="0" smtClean="0">
                <a:solidFill>
                  <a:schemeClr val="tx2"/>
                </a:solidFill>
              </a:rPr>
              <a:t>sur l’ensemble du Carcassonnais</a:t>
            </a:r>
            <a:r>
              <a:rPr lang="fr-FR" sz="4900" b="1" dirty="0" smtClean="0">
                <a:solidFill>
                  <a:schemeClr val="tx2"/>
                </a:solidFill>
              </a:rPr>
              <a:t>.</a:t>
            </a:r>
          </a:p>
          <a:p>
            <a:pPr>
              <a:buNone/>
            </a:pPr>
            <a:endParaRPr lang="fr-FR" sz="4500" dirty="0" smtClean="0">
              <a:solidFill>
                <a:schemeClr val="tx2"/>
              </a:solidFill>
            </a:endParaRPr>
          </a:p>
          <a:p>
            <a:r>
              <a:rPr lang="fr-FR" sz="6400" b="1" dirty="0" smtClean="0"/>
              <a:t>Modalités de sélection des projets :     soumission en continue</a:t>
            </a:r>
            <a:endParaRPr lang="fr-FR" sz="6400" dirty="0" smtClean="0"/>
          </a:p>
          <a:p>
            <a:pPr>
              <a:buNone/>
            </a:pPr>
            <a:endParaRPr lang="fr-FR" sz="6400" dirty="0" smtClean="0"/>
          </a:p>
          <a:p>
            <a:r>
              <a:rPr lang="fr-FR" sz="6400" b="1" dirty="0" smtClean="0"/>
              <a:t>Taux d’Aide Publique : 80%</a:t>
            </a:r>
            <a:r>
              <a:rPr lang="fr-FR" sz="6400" dirty="0" smtClean="0"/>
              <a:t> </a:t>
            </a:r>
          </a:p>
          <a:p>
            <a:pPr lvl="0">
              <a:buNone/>
            </a:pPr>
            <a:r>
              <a:rPr lang="fr-FR" sz="4800" dirty="0" smtClean="0"/>
              <a:t>(Ce taux peut être limité, le cas échéant, en fonction du Régime d’Aides d’Etat applicable). </a:t>
            </a:r>
          </a:p>
          <a:p>
            <a:pPr>
              <a:buNone/>
            </a:pPr>
            <a:r>
              <a:rPr lang="fr-FR" sz="4800" i="1" dirty="0" smtClean="0"/>
              <a:t>Sous réserve de ne pas relever des régimes d’Aide d’Etat ou de relever du Règlement n°1407/2013 relatif aux aides de </a:t>
            </a:r>
            <a:r>
              <a:rPr lang="fr-FR" sz="4800" i="1" dirty="0" err="1" smtClean="0"/>
              <a:t>minimis</a:t>
            </a:r>
            <a:r>
              <a:rPr lang="fr-FR" sz="4800" i="1" dirty="0" smtClean="0"/>
              <a:t>, le</a:t>
            </a:r>
          </a:p>
          <a:p>
            <a:pPr>
              <a:buNone/>
            </a:pPr>
            <a:r>
              <a:rPr lang="fr-FR" sz="4800" i="1" dirty="0" smtClean="0"/>
              <a:t>taux d’Aide pour l’ensemble de cette Fiche-Action est de 80%.  Dans le cas contraire, il pourra être limité, à l’instruction en fonction </a:t>
            </a:r>
          </a:p>
          <a:p>
            <a:pPr>
              <a:buNone/>
            </a:pPr>
            <a:r>
              <a:rPr lang="fr-FR" sz="4800" i="1" dirty="0" smtClean="0"/>
              <a:t>des conditions fixées dans le régime d’Aide d’Etat applicable.</a:t>
            </a:r>
          </a:p>
          <a:p>
            <a:pPr>
              <a:buNone/>
            </a:pPr>
            <a:endParaRPr lang="fr-FR" sz="4800" dirty="0" smtClean="0"/>
          </a:p>
          <a:p>
            <a:r>
              <a:rPr lang="fr-FR" sz="6400" b="1" dirty="0" smtClean="0"/>
              <a:t>Taux de cofinancement du FEADER : 80% </a:t>
            </a:r>
            <a:endParaRPr lang="fr-FR" sz="6400" dirty="0" smtClean="0"/>
          </a:p>
          <a:p>
            <a:pPr>
              <a:buNone/>
            </a:pPr>
            <a:endParaRPr lang="fr-FR" sz="6400" dirty="0" smtClean="0"/>
          </a:p>
          <a:p>
            <a:r>
              <a:rPr lang="fr-FR" sz="6400" b="1" dirty="0" smtClean="0"/>
              <a:t>Plancher :</a:t>
            </a:r>
            <a:r>
              <a:rPr lang="fr-FR" sz="6400" dirty="0" smtClean="0"/>
              <a:t> seules les opérations présentant un montant d’aide publique </a:t>
            </a:r>
            <a:r>
              <a:rPr lang="fr-FR" sz="6400" b="1" dirty="0" smtClean="0"/>
              <a:t>de plus de 5 000 €  </a:t>
            </a:r>
            <a:r>
              <a:rPr lang="fr-FR" sz="6400" dirty="0" smtClean="0"/>
              <a:t>pourront être soutenues.</a:t>
            </a:r>
          </a:p>
          <a:p>
            <a:pPr>
              <a:buNone/>
            </a:pPr>
            <a:r>
              <a:rPr lang="fr-FR" sz="6400" dirty="0" smtClean="0"/>
              <a:t> </a:t>
            </a:r>
          </a:p>
          <a:p>
            <a:r>
              <a:rPr lang="fr-FR" sz="6400" b="1" dirty="0" smtClean="0"/>
              <a:t>Plafond : 100 000€</a:t>
            </a:r>
            <a:r>
              <a:rPr lang="fr-FR" sz="6400" dirty="0" smtClean="0"/>
              <a:t> d’aide publique</a:t>
            </a:r>
          </a:p>
          <a:p>
            <a:pPr>
              <a:buNone/>
            </a:pPr>
            <a:endParaRPr lang="fr-FR" sz="6400" dirty="0" smtClean="0"/>
          </a:p>
          <a:p>
            <a:pPr>
              <a:buNone/>
            </a:pPr>
            <a:r>
              <a:rPr lang="fr-FR" sz="6400" b="1" dirty="0" smtClean="0">
                <a:solidFill>
                  <a:srgbClr val="C00000"/>
                </a:solidFill>
              </a:rPr>
              <a:t>plancher </a:t>
            </a:r>
            <a:r>
              <a:rPr lang="fr-FR" sz="6400" b="1" dirty="0" smtClean="0">
                <a:solidFill>
                  <a:srgbClr val="C00000"/>
                </a:solidFill>
              </a:rPr>
              <a:t>et plafond pourront être modifiés ou supprimés  si le dossier présenté obtient la note</a:t>
            </a:r>
          </a:p>
          <a:p>
            <a:pPr>
              <a:buNone/>
            </a:pPr>
            <a:r>
              <a:rPr lang="fr-FR" sz="6400" b="1" dirty="0" smtClean="0">
                <a:solidFill>
                  <a:srgbClr val="C00000"/>
                </a:solidFill>
              </a:rPr>
              <a:t>maximum soit 10</a:t>
            </a:r>
            <a:r>
              <a:rPr lang="fr-FR" sz="6400" b="1" dirty="0" smtClean="0">
                <a:solidFill>
                  <a:srgbClr val="C00000"/>
                </a:solidFill>
              </a:rPr>
              <a:t>.</a:t>
            </a:r>
            <a:endParaRPr lang="fr-FR" sz="6400" b="1" dirty="0" smtClean="0">
              <a:solidFill>
                <a:srgbClr val="C00000"/>
              </a:solidFill>
            </a:endParaRPr>
          </a:p>
          <a:p>
            <a:pPr>
              <a:buNone/>
            </a:pPr>
            <a:r>
              <a:rPr lang="fr-FR" sz="6400" b="1" dirty="0" smtClean="0"/>
              <a:t> </a:t>
            </a:r>
            <a:endParaRPr lang="fr-FR" sz="6400" dirty="0" smtClean="0"/>
          </a:p>
          <a:p>
            <a:pPr>
              <a:buNone/>
            </a:pPr>
            <a:r>
              <a:rPr lang="fr-FR" sz="6400" dirty="0" smtClean="0"/>
              <a:t> </a:t>
            </a:r>
          </a:p>
          <a:p>
            <a:pPr>
              <a:buNone/>
            </a:pPr>
            <a:endParaRPr lang="fr-FR" sz="64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25000" lnSpcReduction="20000"/>
          </a:bodyPr>
          <a:lstStyle/>
          <a:p>
            <a:pPr>
              <a:buNone/>
            </a:pPr>
            <a:r>
              <a:rPr lang="fr-FR" sz="6400" b="1" dirty="0" smtClean="0"/>
              <a:t>Concernant l’hébergement (point 4 de la Fiche action)</a:t>
            </a:r>
            <a:r>
              <a:rPr lang="fr-FR" sz="6400" dirty="0" smtClean="0"/>
              <a:t>, le projet devra, </a:t>
            </a:r>
            <a:r>
              <a:rPr lang="fr-FR" sz="6400" u="sng" dirty="0" smtClean="0"/>
              <a:t>en tout</a:t>
            </a:r>
          </a:p>
          <a:p>
            <a:pPr>
              <a:buNone/>
            </a:pPr>
            <a:r>
              <a:rPr lang="fr-FR" sz="6400" u="sng" dirty="0" smtClean="0"/>
              <a:t>premier lieu</a:t>
            </a:r>
            <a:r>
              <a:rPr lang="fr-FR" sz="6400" dirty="0" smtClean="0"/>
              <a:t>, répondre à un de ces critères  ci-dessous </a:t>
            </a:r>
            <a:r>
              <a:rPr lang="fr-FR" sz="6400" b="1" u="sng" dirty="0" smtClean="0">
                <a:solidFill>
                  <a:srgbClr val="C00000"/>
                </a:solidFill>
              </a:rPr>
              <a:t>avec un minimum de 5 points</a:t>
            </a:r>
            <a:endParaRPr lang="fr-FR" sz="6400" b="1" dirty="0" smtClean="0">
              <a:solidFill>
                <a:srgbClr val="C00000"/>
              </a:solidFill>
            </a:endParaRPr>
          </a:p>
          <a:p>
            <a:pPr>
              <a:buNone/>
            </a:pPr>
            <a:r>
              <a:rPr lang="fr-FR" sz="6400" b="1" dirty="0" smtClean="0">
                <a:solidFill>
                  <a:srgbClr val="C00000"/>
                </a:solidFill>
              </a:rPr>
              <a:t>pour ensuite passer à la grille de sélection:</a:t>
            </a:r>
          </a:p>
          <a:p>
            <a:pPr>
              <a:buNone/>
            </a:pPr>
            <a:endParaRPr lang="fr-FR" sz="4000" b="1" dirty="0" smtClean="0">
              <a:solidFill>
                <a:srgbClr val="C00000"/>
              </a:solidFill>
            </a:endParaRPr>
          </a:p>
          <a:p>
            <a:pPr algn="ctr">
              <a:buNone/>
            </a:pPr>
            <a:endParaRPr lang="fr-FR" sz="6400" b="1" dirty="0" smtClean="0">
              <a:solidFill>
                <a:schemeClr val="tx2"/>
              </a:solidFill>
            </a:endParaRPr>
          </a:p>
          <a:p>
            <a:pPr algn="ctr">
              <a:buNone/>
            </a:pPr>
            <a:r>
              <a:rPr lang="fr-FR" sz="6400" b="1" dirty="0" smtClean="0">
                <a:solidFill>
                  <a:schemeClr val="tx2"/>
                </a:solidFill>
              </a:rPr>
              <a:t>Tourisme d’affaires</a:t>
            </a:r>
            <a:endParaRPr lang="fr-FR" sz="6400" dirty="0" smtClean="0">
              <a:solidFill>
                <a:schemeClr val="tx2"/>
              </a:solidFill>
            </a:endParaRPr>
          </a:p>
          <a:p>
            <a:pPr>
              <a:buNone/>
            </a:pPr>
            <a:endParaRPr lang="fr-FR" sz="4000" dirty="0" smtClean="0"/>
          </a:p>
          <a:p>
            <a:pPr>
              <a:buNone/>
            </a:pPr>
            <a:r>
              <a:rPr lang="fr-FR" sz="5600" dirty="0" smtClean="0"/>
              <a:t> </a:t>
            </a:r>
            <a:r>
              <a:rPr lang="fr-FR" sz="5600" b="1" dirty="0" smtClean="0"/>
              <a:t>Equipement satisfaisant cette clientèle ciblée</a:t>
            </a:r>
            <a:endParaRPr lang="fr-FR" sz="5600" dirty="0" smtClean="0"/>
          </a:p>
          <a:p>
            <a:pPr>
              <a:buNone/>
            </a:pPr>
            <a:r>
              <a:rPr lang="fr-FR" sz="5600" dirty="0" smtClean="0"/>
              <a:t> </a:t>
            </a:r>
          </a:p>
          <a:p>
            <a:pPr>
              <a:buNone/>
            </a:pPr>
            <a:r>
              <a:rPr lang="fr-FR" sz="5600" dirty="0" smtClean="0"/>
              <a:t> Projet ne répondant pas à ce critère : </a:t>
            </a:r>
            <a:r>
              <a:rPr lang="fr-FR" sz="5600" b="1" dirty="0" smtClean="0"/>
              <a:t>0</a:t>
            </a:r>
            <a:endParaRPr lang="fr-FR" sz="5600" dirty="0" smtClean="0"/>
          </a:p>
          <a:p>
            <a:pPr>
              <a:buNone/>
            </a:pPr>
            <a:r>
              <a:rPr lang="fr-FR" sz="5600" dirty="0" smtClean="0"/>
              <a:t> </a:t>
            </a:r>
          </a:p>
          <a:p>
            <a:pPr>
              <a:buNone/>
            </a:pPr>
            <a:r>
              <a:rPr lang="fr-FR" sz="5600" dirty="0" smtClean="0"/>
              <a:t>Projet proposant à minima 1 salle de réunion et un hébergement de  20 lits  (chambres</a:t>
            </a:r>
          </a:p>
          <a:p>
            <a:pPr>
              <a:buNone/>
            </a:pPr>
            <a:r>
              <a:rPr lang="fr-FR" sz="5600" dirty="0" smtClean="0"/>
              <a:t>individuelles ou doubles avec sanitaires indépendants) </a:t>
            </a:r>
            <a:r>
              <a:rPr lang="fr-FR" sz="5600" b="1" dirty="0" smtClean="0"/>
              <a:t>: 5</a:t>
            </a:r>
            <a:endParaRPr lang="fr-FR" sz="5600" dirty="0" smtClean="0"/>
          </a:p>
          <a:p>
            <a:pPr>
              <a:buNone/>
            </a:pPr>
            <a:r>
              <a:rPr lang="fr-FR" sz="5600" dirty="0" smtClean="0"/>
              <a:t> </a:t>
            </a:r>
          </a:p>
          <a:p>
            <a:pPr>
              <a:buNone/>
            </a:pPr>
            <a:r>
              <a:rPr lang="fr-FR" sz="5600" dirty="0" smtClean="0"/>
              <a:t>Projet proposant 1 ou plusieurs salles de réunions équipées (vidéoprojecteur, micros, écran, ordinateurs…) avec</a:t>
            </a:r>
          </a:p>
          <a:p>
            <a:pPr>
              <a:buNone/>
            </a:pPr>
            <a:r>
              <a:rPr lang="fr-FR" sz="5600" dirty="0" smtClean="0"/>
              <a:t>un hébergement à minima de 20 lits (chambres individuelles ou doubles avec sanitaires indépendants) et un</a:t>
            </a:r>
          </a:p>
          <a:p>
            <a:pPr>
              <a:buNone/>
            </a:pPr>
            <a:r>
              <a:rPr lang="fr-FR" sz="5600" dirty="0" smtClean="0"/>
              <a:t>coin Traiteur ou 1 prestation restauration</a:t>
            </a:r>
            <a:r>
              <a:rPr lang="fr-FR" sz="5600" b="1" dirty="0" smtClean="0"/>
              <a:t>*</a:t>
            </a:r>
            <a:r>
              <a:rPr lang="fr-FR" sz="5600" dirty="0" smtClean="0"/>
              <a:t>: </a:t>
            </a:r>
            <a:r>
              <a:rPr lang="fr-FR" sz="5600" b="1" dirty="0" smtClean="0"/>
              <a:t>10</a:t>
            </a:r>
            <a:endParaRPr lang="fr-FR" sz="5600" dirty="0" smtClean="0"/>
          </a:p>
          <a:p>
            <a:pPr>
              <a:buNone/>
            </a:pPr>
            <a:r>
              <a:rPr lang="fr-FR" sz="3400" dirty="0" smtClean="0"/>
              <a:t> </a:t>
            </a:r>
          </a:p>
          <a:p>
            <a:pPr>
              <a:buNone/>
            </a:pPr>
            <a:endParaRPr lang="fr-FR" sz="3400" dirty="0" smtClean="0"/>
          </a:p>
          <a:p>
            <a:pPr algn="ctr">
              <a:buNone/>
            </a:pPr>
            <a:r>
              <a:rPr lang="fr-FR" sz="5600" b="1" i="1" dirty="0" smtClean="0"/>
              <a:t>*Si projet situé à proximité d’un restaurant, privilégier le partenariat.</a:t>
            </a:r>
            <a:endParaRPr lang="fr-FR" sz="5600" b="1" dirty="0" smtClean="0"/>
          </a:p>
          <a:p>
            <a:pPr algn="ctr">
              <a:buNone/>
            </a:pPr>
            <a:r>
              <a:rPr lang="fr-FR" sz="5600" i="1" dirty="0" smtClean="0"/>
              <a:t> </a:t>
            </a:r>
            <a:endParaRPr lang="fr-FR" sz="5600" dirty="0" smtClean="0"/>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buNone/>
            </a:pPr>
            <a:r>
              <a:rPr lang="fr-FR" dirty="0" smtClean="0"/>
              <a:t> </a:t>
            </a:r>
          </a:p>
          <a:p>
            <a:pPr algn="ctr">
              <a:buNone/>
            </a:pPr>
            <a:r>
              <a:rPr lang="fr-FR" sz="4000" b="1" dirty="0" smtClean="0">
                <a:solidFill>
                  <a:schemeClr val="tx2"/>
                </a:solidFill>
              </a:rPr>
              <a:t>Tourisme de groupe</a:t>
            </a:r>
          </a:p>
          <a:p>
            <a:pPr>
              <a:buNone/>
            </a:pPr>
            <a:r>
              <a:rPr lang="fr-FR" b="1" dirty="0" smtClean="0"/>
              <a:t> </a:t>
            </a:r>
            <a:endParaRPr lang="fr-FR" dirty="0" smtClean="0"/>
          </a:p>
          <a:p>
            <a:pPr>
              <a:buNone/>
            </a:pPr>
            <a:r>
              <a:rPr lang="fr-FR" b="1" dirty="0" smtClean="0"/>
              <a:t>Equipement satisfaisant cette clientèle ciblée</a:t>
            </a:r>
            <a:endParaRPr lang="fr-FR" dirty="0" smtClean="0"/>
          </a:p>
          <a:p>
            <a:pPr>
              <a:buNone/>
            </a:pPr>
            <a:endParaRPr lang="fr-FR" dirty="0" smtClean="0"/>
          </a:p>
          <a:p>
            <a:pPr>
              <a:buNone/>
            </a:pPr>
            <a:r>
              <a:rPr lang="fr-FR" dirty="0" smtClean="0"/>
              <a:t>Projet ne répondant pas à ce critère (- de  15 lits) : </a:t>
            </a:r>
            <a:r>
              <a:rPr lang="fr-FR" b="1" dirty="0" smtClean="0"/>
              <a:t>0</a:t>
            </a:r>
          </a:p>
          <a:p>
            <a:pPr>
              <a:buNone/>
            </a:pPr>
            <a:endParaRPr lang="fr-FR" dirty="0" smtClean="0"/>
          </a:p>
          <a:p>
            <a:pPr>
              <a:buNone/>
            </a:pPr>
            <a:r>
              <a:rPr lang="fr-FR" dirty="0" smtClean="0"/>
              <a:t>Projet proposant à minima 15 lits     (chambre maxi 4 pers avec sanitaires</a:t>
            </a:r>
          </a:p>
          <a:p>
            <a:pPr>
              <a:buNone/>
            </a:pPr>
            <a:r>
              <a:rPr lang="fr-FR" dirty="0" smtClean="0"/>
              <a:t>indépendants) avec à minima 1 cuisine commune et/ou prestation restauration</a:t>
            </a:r>
            <a:r>
              <a:rPr lang="fr-FR" b="1" dirty="0" smtClean="0"/>
              <a:t>*</a:t>
            </a:r>
            <a:r>
              <a:rPr lang="fr-FR" dirty="0" smtClean="0"/>
              <a:t> : </a:t>
            </a:r>
            <a:r>
              <a:rPr lang="fr-FR" b="1" dirty="0" smtClean="0"/>
              <a:t>5</a:t>
            </a:r>
            <a:endParaRPr lang="fr-FR" dirty="0" smtClean="0"/>
          </a:p>
          <a:p>
            <a:pPr>
              <a:buNone/>
            </a:pPr>
            <a:endParaRPr lang="fr-FR" dirty="0" smtClean="0"/>
          </a:p>
          <a:p>
            <a:pPr>
              <a:buNone/>
            </a:pPr>
            <a:r>
              <a:rPr lang="fr-FR" dirty="0" smtClean="0"/>
              <a:t>Projet proposant à minima 30 lits (chambre maxi 4 pers avec sanitaires indépendants)</a:t>
            </a:r>
          </a:p>
          <a:p>
            <a:pPr>
              <a:buNone/>
            </a:pPr>
            <a:r>
              <a:rPr lang="fr-FR" dirty="0" smtClean="0"/>
              <a:t>avec équipement technique selon thématique (box chevaux,…) </a:t>
            </a:r>
            <a:r>
              <a:rPr lang="fr-FR" b="1" dirty="0" smtClean="0"/>
              <a:t>:   10</a:t>
            </a:r>
            <a:endParaRPr lang="fr-FR" dirty="0" smtClean="0"/>
          </a:p>
          <a:p>
            <a:pPr>
              <a:buNone/>
            </a:pPr>
            <a:r>
              <a:rPr lang="fr-FR" b="1" dirty="0" smtClean="0"/>
              <a:t> </a:t>
            </a:r>
            <a:endParaRPr lang="fr-FR" dirty="0" smtClean="0"/>
          </a:p>
          <a:p>
            <a:pPr algn="ctr">
              <a:buNone/>
            </a:pPr>
            <a:r>
              <a:rPr lang="fr-FR" sz="2500" b="1" i="1" dirty="0" smtClean="0"/>
              <a:t>*Si projet situé à proximité d’un restaurant, privilégier le partenariat.</a:t>
            </a:r>
            <a:endParaRPr lang="fr-FR" sz="2500" b="1" dirty="0" smtClean="0"/>
          </a:p>
          <a:p>
            <a:pPr>
              <a:buNone/>
            </a:pPr>
            <a:r>
              <a:rPr lang="fr-FR" dirty="0" smtClean="0"/>
              <a:t> </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0000" lnSpcReduction="20000"/>
          </a:bodyPr>
          <a:lstStyle/>
          <a:p>
            <a:pPr algn="ctr">
              <a:buNone/>
            </a:pPr>
            <a:r>
              <a:rPr lang="fr-FR" sz="4500" b="1" dirty="0" smtClean="0">
                <a:solidFill>
                  <a:schemeClr val="tx2"/>
                </a:solidFill>
              </a:rPr>
              <a:t>Hébergement attractif </a:t>
            </a:r>
          </a:p>
          <a:p>
            <a:pPr>
              <a:buNone/>
            </a:pPr>
            <a:r>
              <a:rPr lang="fr-FR" sz="4500" dirty="0" smtClean="0"/>
              <a:t> </a:t>
            </a:r>
          </a:p>
          <a:p>
            <a:pPr>
              <a:buNone/>
            </a:pPr>
            <a:r>
              <a:rPr lang="fr-FR" sz="4500" b="1" dirty="0" smtClean="0"/>
              <a:t>Offre d’hébergement attractif et qualitatif devenant un </a:t>
            </a:r>
            <a:r>
              <a:rPr lang="fr-FR" sz="4500" b="1" u="sng" dirty="0" smtClean="0"/>
              <a:t>levier économique </a:t>
            </a:r>
            <a:r>
              <a:rPr lang="fr-FR" sz="4500" b="1" dirty="0" smtClean="0"/>
              <a:t>pour</a:t>
            </a:r>
          </a:p>
          <a:p>
            <a:pPr>
              <a:buNone/>
            </a:pPr>
            <a:r>
              <a:rPr lang="fr-FR" sz="4500" b="1" dirty="0" smtClean="0"/>
              <a:t>Notre territoire.</a:t>
            </a:r>
          </a:p>
          <a:p>
            <a:pPr>
              <a:buNone/>
            </a:pPr>
            <a:endParaRPr lang="fr-FR" sz="3800" dirty="0" smtClean="0"/>
          </a:p>
          <a:p>
            <a:pPr>
              <a:buNone/>
            </a:pPr>
            <a:r>
              <a:rPr lang="fr-FR" sz="3800" dirty="0" smtClean="0"/>
              <a:t>Projet ne possédant pas d’éléments attractifs tant par la valorisation du patrimoine identitaire et</a:t>
            </a:r>
          </a:p>
          <a:p>
            <a:pPr>
              <a:buNone/>
            </a:pPr>
            <a:r>
              <a:rPr lang="fr-FR" sz="3800" dirty="0" smtClean="0"/>
              <a:t>historique du territoire que par le type d’hébergement ou d’architecture : </a:t>
            </a:r>
            <a:r>
              <a:rPr lang="fr-FR" sz="3800" b="1" dirty="0" smtClean="0"/>
              <a:t>0</a:t>
            </a:r>
            <a:endParaRPr lang="fr-FR" sz="3800" dirty="0" smtClean="0"/>
          </a:p>
          <a:p>
            <a:pPr>
              <a:buNone/>
            </a:pPr>
            <a:endParaRPr lang="fr-FR" sz="3800" dirty="0" smtClean="0"/>
          </a:p>
          <a:p>
            <a:pPr>
              <a:buNone/>
            </a:pPr>
            <a:r>
              <a:rPr lang="fr-FR" sz="3800" dirty="0" smtClean="0"/>
              <a:t>Projet valorisant un bâtiment historique (château, maison de maître, presbytère, Abbaye, moulin,</a:t>
            </a:r>
          </a:p>
          <a:p>
            <a:pPr>
              <a:buNone/>
            </a:pPr>
            <a:r>
              <a:rPr lang="fr-FR" sz="3800" dirty="0" smtClean="0"/>
              <a:t>industriel…)  ou proposant un type d’hébergement original pas (ou peu) présent sur le territoire, en lien</a:t>
            </a:r>
          </a:p>
          <a:p>
            <a:pPr>
              <a:buNone/>
            </a:pPr>
            <a:r>
              <a:rPr lang="fr-FR" sz="3800" dirty="0" smtClean="0"/>
              <a:t>avec les ABF et/ou le CAUE de l’Aude </a:t>
            </a:r>
            <a:r>
              <a:rPr lang="fr-FR" sz="3800" b="1" dirty="0" smtClean="0"/>
              <a:t>: 5</a:t>
            </a:r>
            <a:endParaRPr lang="fr-FR" sz="3800" dirty="0" smtClean="0"/>
          </a:p>
          <a:p>
            <a:pPr>
              <a:buNone/>
            </a:pPr>
            <a:r>
              <a:rPr lang="fr-FR" sz="3800" dirty="0" smtClean="0"/>
              <a:t> </a:t>
            </a:r>
          </a:p>
          <a:p>
            <a:pPr>
              <a:buNone/>
            </a:pPr>
            <a:r>
              <a:rPr lang="fr-FR" sz="3800" dirty="0" smtClean="0"/>
              <a:t>Projet répondant au critère précédent avec soit une classification reconnue par un organisme</a:t>
            </a:r>
          </a:p>
          <a:p>
            <a:pPr>
              <a:buNone/>
            </a:pPr>
            <a:r>
              <a:rPr lang="fr-FR" sz="3800" dirty="0" smtClean="0"/>
              <a:t>compétent de niveau 4 à 5 épis/*, soit une reconnaissance par un organisme compétent d’un niveau de</a:t>
            </a:r>
          </a:p>
          <a:p>
            <a:pPr>
              <a:buNone/>
            </a:pPr>
            <a:r>
              <a:rPr lang="fr-FR" sz="3800" dirty="0" smtClean="0"/>
              <a:t>très haut de gamme tant en terme de confort qu’en services associés:  </a:t>
            </a:r>
            <a:r>
              <a:rPr lang="fr-FR" sz="3800" b="1" dirty="0" smtClean="0"/>
              <a:t>10</a:t>
            </a:r>
            <a:endParaRPr lang="fr-FR" sz="3800" dirty="0" smtClean="0"/>
          </a:p>
          <a:p>
            <a:pPr>
              <a:buNone/>
            </a:pPr>
            <a:r>
              <a:rPr lang="fr-FR" sz="3800" dirty="0" smtClean="0"/>
              <a:t> 						</a:t>
            </a:r>
          </a:p>
          <a:p>
            <a:pPr>
              <a:buNone/>
            </a:pPr>
            <a:r>
              <a:rPr lang="fr-FR" sz="3800" dirty="0" smtClean="0"/>
              <a:t>								</a:t>
            </a:r>
            <a:r>
              <a:rPr lang="fr-FR" sz="3500" b="1" dirty="0" smtClean="0">
                <a:solidFill>
                  <a:srgbClr val="C00000"/>
                </a:solidFill>
              </a:rPr>
              <a:t>Note obtenue : </a:t>
            </a:r>
            <a:endParaRPr lang="fr-FR" sz="3500" b="1" dirty="0">
              <a:solidFill>
                <a:srgbClr val="C00000"/>
              </a:solidFill>
            </a:endParaRPr>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62500" lnSpcReduction="20000"/>
          </a:bodyPr>
          <a:lstStyle/>
          <a:p>
            <a:pPr algn="ctr">
              <a:buNone/>
            </a:pPr>
            <a:r>
              <a:rPr lang="fr-FR" sz="2600" b="1" u="sng" dirty="0" smtClean="0"/>
              <a:t>Grille de sélection</a:t>
            </a:r>
            <a:r>
              <a:rPr lang="fr-FR" sz="2600" b="1" dirty="0" smtClean="0"/>
              <a:t> </a:t>
            </a:r>
            <a:r>
              <a:rPr lang="fr-FR" sz="1000" b="1" dirty="0" smtClean="0">
                <a:solidFill>
                  <a:srgbClr val="C00000"/>
                </a:solidFill>
              </a:rPr>
              <a:t>(</a:t>
            </a:r>
            <a:r>
              <a:rPr lang="fr-FR" sz="1700" b="1" dirty="0" smtClean="0">
                <a:solidFill>
                  <a:srgbClr val="C00000"/>
                </a:solidFill>
              </a:rPr>
              <a:t>page 16):</a:t>
            </a:r>
          </a:p>
          <a:p>
            <a:pPr>
              <a:buNone/>
            </a:pPr>
            <a:endParaRPr lang="fr-FR" sz="1800" dirty="0" smtClean="0"/>
          </a:p>
          <a:p>
            <a:pPr algn="ctr">
              <a:buNone/>
            </a:pPr>
            <a:r>
              <a:rPr lang="fr-FR" sz="2600" b="1" dirty="0" smtClean="0"/>
              <a:t> </a:t>
            </a:r>
            <a:r>
              <a:rPr lang="fr-FR" sz="2600" b="1" dirty="0" smtClean="0">
                <a:solidFill>
                  <a:schemeClr val="tx2"/>
                </a:solidFill>
              </a:rPr>
              <a:t>Renforcer les liens sur le Carcassonnais pour un développement </a:t>
            </a:r>
          </a:p>
          <a:p>
            <a:pPr algn="ctr">
              <a:buNone/>
            </a:pPr>
            <a:r>
              <a:rPr lang="fr-FR" sz="2600" b="1" dirty="0" smtClean="0">
                <a:solidFill>
                  <a:schemeClr val="tx2"/>
                </a:solidFill>
              </a:rPr>
              <a:t>équilibré du territoire</a:t>
            </a:r>
            <a:r>
              <a:rPr lang="fr-FR" sz="2600" b="1" dirty="0" smtClean="0"/>
              <a:t> </a:t>
            </a:r>
          </a:p>
          <a:p>
            <a:pPr>
              <a:buNone/>
            </a:pPr>
            <a:r>
              <a:rPr lang="fr-FR" sz="1800" dirty="0" smtClean="0"/>
              <a:t> </a:t>
            </a:r>
            <a:r>
              <a:rPr lang="fr-FR" sz="2900" b="1" dirty="0" smtClean="0"/>
              <a:t>Articulation rural/urbain</a:t>
            </a:r>
          </a:p>
          <a:p>
            <a:pPr>
              <a:buNone/>
            </a:pPr>
            <a:r>
              <a:rPr lang="fr-FR" sz="1800" b="1" dirty="0" smtClean="0"/>
              <a:t>  </a:t>
            </a:r>
            <a:endParaRPr lang="fr-FR" sz="1800" dirty="0" smtClean="0"/>
          </a:p>
          <a:p>
            <a:pPr>
              <a:buNone/>
            </a:pPr>
            <a:r>
              <a:rPr lang="fr-FR" sz="2200" b="1" dirty="0" smtClean="0"/>
              <a:t> </a:t>
            </a:r>
            <a:r>
              <a:rPr lang="fr-FR" sz="2200" dirty="0" smtClean="0"/>
              <a:t>Aucune articulation rural/urbain : </a:t>
            </a:r>
            <a:r>
              <a:rPr lang="fr-FR" sz="2200" b="1" dirty="0" smtClean="0"/>
              <a:t>0</a:t>
            </a:r>
            <a:endParaRPr lang="fr-FR" sz="2200" dirty="0" smtClean="0"/>
          </a:p>
          <a:p>
            <a:pPr>
              <a:buNone/>
            </a:pPr>
            <a:endParaRPr lang="fr-FR" sz="2200" dirty="0" smtClean="0"/>
          </a:p>
          <a:p>
            <a:pPr>
              <a:buNone/>
            </a:pPr>
            <a:r>
              <a:rPr lang="fr-FR" sz="2200" dirty="0" smtClean="0"/>
              <a:t>Projet ayant des retombées sur plusieurs parties du territoire </a:t>
            </a:r>
            <a:r>
              <a:rPr lang="fr-FR" sz="2200" b="1" dirty="0" smtClean="0"/>
              <a:t>: 5</a:t>
            </a:r>
            <a:endParaRPr lang="fr-FR" sz="2200" dirty="0" smtClean="0"/>
          </a:p>
          <a:p>
            <a:pPr>
              <a:buNone/>
            </a:pPr>
            <a:r>
              <a:rPr lang="fr-FR" sz="2200" dirty="0" smtClean="0"/>
              <a:t> </a:t>
            </a:r>
          </a:p>
          <a:p>
            <a:pPr>
              <a:buNone/>
            </a:pPr>
            <a:r>
              <a:rPr lang="fr-FR" sz="2200" dirty="0" smtClean="0"/>
              <a:t>Articulation  rural /urbain respectée : </a:t>
            </a:r>
            <a:r>
              <a:rPr lang="fr-FR" sz="2200" b="1" dirty="0" smtClean="0"/>
              <a:t>10</a:t>
            </a:r>
          </a:p>
          <a:p>
            <a:pPr>
              <a:buNone/>
            </a:pPr>
            <a:endParaRPr lang="fr-FR" sz="1800" dirty="0" smtClean="0"/>
          </a:p>
          <a:p>
            <a:pPr>
              <a:buNone/>
            </a:pPr>
            <a:r>
              <a:rPr lang="fr-FR" sz="1800" dirty="0" smtClean="0"/>
              <a:t> </a:t>
            </a:r>
            <a:r>
              <a:rPr lang="fr-FR" sz="2600" b="1" dirty="0" smtClean="0"/>
              <a:t>Insertion dans un réseau d’acteurs formel ou informel à l’échelle du territoire ou la</a:t>
            </a:r>
          </a:p>
          <a:p>
            <a:pPr>
              <a:buNone/>
            </a:pPr>
            <a:r>
              <a:rPr lang="fr-FR" sz="2600" b="1" dirty="0" smtClean="0"/>
              <a:t>participation à un cluster existant.</a:t>
            </a:r>
            <a:endParaRPr lang="fr-FR" sz="2600" dirty="0" smtClean="0"/>
          </a:p>
          <a:p>
            <a:endParaRPr lang="fr-FR" sz="1800" dirty="0" smtClean="0"/>
          </a:p>
          <a:p>
            <a:pPr>
              <a:buNone/>
            </a:pPr>
            <a:r>
              <a:rPr lang="fr-FR" sz="2200" dirty="0" smtClean="0"/>
              <a:t>Pas d’appartenance à un réseau </a:t>
            </a:r>
            <a:r>
              <a:rPr lang="fr-FR" sz="2200" b="1" dirty="0" smtClean="0"/>
              <a:t>: 0</a:t>
            </a:r>
            <a:endParaRPr lang="fr-FR" sz="2200" dirty="0" smtClean="0"/>
          </a:p>
          <a:p>
            <a:pPr>
              <a:buNone/>
            </a:pPr>
            <a:r>
              <a:rPr lang="fr-FR" sz="2200" dirty="0" smtClean="0"/>
              <a:t> </a:t>
            </a:r>
          </a:p>
          <a:p>
            <a:pPr>
              <a:buNone/>
            </a:pPr>
            <a:r>
              <a:rPr lang="fr-FR" sz="2200" dirty="0" smtClean="0"/>
              <a:t>Appartenance à 1 réseau d’acteurs </a:t>
            </a:r>
            <a:r>
              <a:rPr lang="fr-FR" sz="2200" b="1" dirty="0" smtClean="0"/>
              <a:t>ou</a:t>
            </a:r>
            <a:r>
              <a:rPr lang="fr-FR" sz="2200" dirty="0" smtClean="0"/>
              <a:t> à 1 cluster : </a:t>
            </a:r>
            <a:r>
              <a:rPr lang="fr-FR" sz="2200" b="1" dirty="0" smtClean="0"/>
              <a:t>5</a:t>
            </a:r>
            <a:endParaRPr lang="fr-FR" sz="2200" dirty="0" smtClean="0"/>
          </a:p>
          <a:p>
            <a:pPr>
              <a:buNone/>
            </a:pPr>
            <a:r>
              <a:rPr lang="fr-FR" sz="2200" dirty="0" smtClean="0"/>
              <a:t> </a:t>
            </a:r>
          </a:p>
          <a:p>
            <a:pPr>
              <a:buNone/>
            </a:pPr>
            <a:r>
              <a:rPr lang="fr-FR" sz="2200" dirty="0" smtClean="0"/>
              <a:t>Appartenance à un réseau d’acteurs </a:t>
            </a:r>
            <a:r>
              <a:rPr lang="fr-FR" sz="2200" b="1" dirty="0" smtClean="0"/>
              <a:t>et à</a:t>
            </a:r>
            <a:r>
              <a:rPr lang="fr-FR" sz="2200" dirty="0" smtClean="0"/>
              <a:t> un Cluster : </a:t>
            </a:r>
            <a:r>
              <a:rPr lang="fr-FR" sz="2200" b="1" dirty="0" smtClean="0"/>
              <a:t>10</a:t>
            </a:r>
            <a:endParaRPr lang="fr-FR" sz="2200" dirty="0" smtClean="0"/>
          </a:p>
          <a:p>
            <a:pPr>
              <a:buNone/>
            </a:pPr>
            <a:r>
              <a:rPr lang="fr-FR" sz="1900" dirty="0" smtClean="0"/>
              <a:t> </a:t>
            </a:r>
          </a:p>
          <a:p>
            <a:pPr>
              <a:buNone/>
            </a:pPr>
            <a:endParaRPr lang="fr-FR" sz="1800" b="1"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32500" lnSpcReduction="20000"/>
          </a:bodyPr>
          <a:lstStyle/>
          <a:p>
            <a:pPr>
              <a:buNone/>
            </a:pPr>
            <a:r>
              <a:rPr lang="fr-FR" b="1" dirty="0" smtClean="0"/>
              <a:t> </a:t>
            </a:r>
            <a:endParaRPr lang="fr-FR" dirty="0" smtClean="0"/>
          </a:p>
          <a:p>
            <a:pPr algn="ctr">
              <a:buNone/>
            </a:pPr>
            <a:r>
              <a:rPr lang="fr-FR" sz="4900" b="1" dirty="0" smtClean="0">
                <a:solidFill>
                  <a:schemeClr val="tx2"/>
                </a:solidFill>
              </a:rPr>
              <a:t>Développer l’économie sur le Carcassonnais</a:t>
            </a:r>
          </a:p>
          <a:p>
            <a:pPr>
              <a:buNone/>
            </a:pPr>
            <a:r>
              <a:rPr lang="fr-FR" b="1" dirty="0" smtClean="0"/>
              <a:t> </a:t>
            </a:r>
            <a:endParaRPr lang="fr-FR" dirty="0" smtClean="0"/>
          </a:p>
          <a:p>
            <a:pPr>
              <a:buNone/>
            </a:pPr>
            <a:r>
              <a:rPr lang="fr-FR" sz="4900" b="1" dirty="0" smtClean="0"/>
              <a:t>Maintien ou création d’emplois</a:t>
            </a:r>
            <a:endParaRPr lang="fr-FR" sz="4900" dirty="0" smtClean="0"/>
          </a:p>
          <a:p>
            <a:pPr>
              <a:buNone/>
            </a:pPr>
            <a:r>
              <a:rPr lang="fr-FR" sz="4900" b="1" dirty="0" smtClean="0"/>
              <a:t> </a:t>
            </a:r>
            <a:r>
              <a:rPr lang="fr-FR" sz="4900" dirty="0" smtClean="0"/>
              <a:t>Pas d’emplois salariés : </a:t>
            </a:r>
            <a:r>
              <a:rPr lang="fr-FR" sz="4900" b="1" dirty="0" smtClean="0"/>
              <a:t>0</a:t>
            </a:r>
            <a:endParaRPr lang="fr-FR" sz="4900" dirty="0" smtClean="0"/>
          </a:p>
          <a:p>
            <a:pPr>
              <a:buNone/>
            </a:pPr>
            <a:r>
              <a:rPr lang="fr-FR" sz="4900" dirty="0" smtClean="0"/>
              <a:t> Maintien d’au moins 1 emploi </a:t>
            </a:r>
            <a:r>
              <a:rPr lang="fr-FR" sz="4900" b="1" dirty="0" smtClean="0"/>
              <a:t>: 5</a:t>
            </a:r>
            <a:endParaRPr lang="fr-FR" sz="4900" dirty="0" smtClean="0"/>
          </a:p>
          <a:p>
            <a:pPr>
              <a:buNone/>
            </a:pPr>
            <a:r>
              <a:rPr lang="fr-FR" sz="4900" dirty="0" smtClean="0"/>
              <a:t>Création d’emplois </a:t>
            </a:r>
            <a:r>
              <a:rPr lang="fr-FR" sz="4900" b="1" dirty="0" smtClean="0"/>
              <a:t>: 10</a:t>
            </a:r>
            <a:endParaRPr lang="fr-FR" sz="4900" dirty="0" smtClean="0"/>
          </a:p>
          <a:p>
            <a:pPr>
              <a:buNone/>
            </a:pPr>
            <a:r>
              <a:rPr lang="fr-FR" sz="4900" dirty="0" smtClean="0"/>
              <a:t> </a:t>
            </a:r>
          </a:p>
          <a:p>
            <a:pPr>
              <a:buNone/>
            </a:pPr>
            <a:r>
              <a:rPr lang="fr-FR" sz="4900" b="1" dirty="0" smtClean="0"/>
              <a:t>Ouverture du Site</a:t>
            </a:r>
            <a:r>
              <a:rPr lang="fr-FR" sz="4900" dirty="0" smtClean="0"/>
              <a:t> </a:t>
            </a:r>
          </a:p>
          <a:p>
            <a:pPr>
              <a:buNone/>
            </a:pPr>
            <a:r>
              <a:rPr lang="fr-FR" sz="4900" dirty="0" smtClean="0"/>
              <a:t>Ouverture estivale (3 mois) </a:t>
            </a:r>
            <a:r>
              <a:rPr lang="fr-FR" sz="4900" b="1" dirty="0" smtClean="0"/>
              <a:t>: 0</a:t>
            </a:r>
            <a:r>
              <a:rPr lang="fr-FR" sz="4900" dirty="0" smtClean="0"/>
              <a:t> </a:t>
            </a:r>
          </a:p>
          <a:p>
            <a:pPr>
              <a:buNone/>
            </a:pPr>
            <a:r>
              <a:rPr lang="fr-FR" sz="4900" dirty="0" smtClean="0"/>
              <a:t>Ouverture saison avril à octobre </a:t>
            </a:r>
            <a:r>
              <a:rPr lang="fr-FR" sz="4900" b="1" dirty="0" smtClean="0"/>
              <a:t>: 5</a:t>
            </a:r>
            <a:endParaRPr lang="fr-FR" sz="4900" dirty="0" smtClean="0"/>
          </a:p>
          <a:p>
            <a:pPr>
              <a:buNone/>
            </a:pPr>
            <a:r>
              <a:rPr lang="fr-FR" sz="4900" dirty="0" smtClean="0"/>
              <a:t> Ouverture à l’année </a:t>
            </a:r>
            <a:r>
              <a:rPr lang="fr-FR" sz="4900" b="1" dirty="0" smtClean="0"/>
              <a:t>: 10</a:t>
            </a:r>
            <a:r>
              <a:rPr lang="fr-FR" sz="4900" dirty="0" smtClean="0"/>
              <a:t> </a:t>
            </a:r>
          </a:p>
          <a:p>
            <a:pPr algn="ctr">
              <a:buNone/>
            </a:pPr>
            <a:r>
              <a:rPr lang="fr-FR" sz="4900" b="1" dirty="0" smtClean="0">
                <a:solidFill>
                  <a:schemeClr val="tx2"/>
                </a:solidFill>
              </a:rPr>
              <a:t>Innover sur le Carcassonnais </a:t>
            </a:r>
          </a:p>
          <a:p>
            <a:pPr algn="ctr">
              <a:buNone/>
            </a:pPr>
            <a:endParaRPr lang="fr-FR" sz="4900" b="1" dirty="0" smtClean="0">
              <a:solidFill>
                <a:schemeClr val="tx2"/>
              </a:solidFill>
            </a:endParaRPr>
          </a:p>
          <a:p>
            <a:pPr>
              <a:buNone/>
            </a:pPr>
            <a:r>
              <a:rPr lang="fr-FR" sz="4900" b="1" dirty="0" smtClean="0"/>
              <a:t>Le projet est innovant au regard de l’existant</a:t>
            </a:r>
            <a:endParaRPr lang="fr-FR" sz="4900" dirty="0" smtClean="0"/>
          </a:p>
          <a:p>
            <a:pPr>
              <a:buNone/>
            </a:pPr>
            <a:r>
              <a:rPr lang="fr-FR" sz="4900" dirty="0" smtClean="0"/>
              <a:t>Le projet n’est pas innovant en regard de l’existant </a:t>
            </a:r>
            <a:r>
              <a:rPr lang="fr-FR" sz="4900" b="1" dirty="0" smtClean="0"/>
              <a:t>: 0</a:t>
            </a:r>
            <a:endParaRPr lang="fr-FR" sz="4900" dirty="0" smtClean="0"/>
          </a:p>
          <a:p>
            <a:pPr>
              <a:buNone/>
            </a:pPr>
            <a:r>
              <a:rPr lang="fr-FR" sz="4900" dirty="0" smtClean="0"/>
              <a:t> Le projet est innovant car il répond  au moins à 2 des définitions proposées ci-dessous </a:t>
            </a:r>
            <a:r>
              <a:rPr lang="fr-FR" sz="4900" b="1" dirty="0" smtClean="0"/>
              <a:t>: 5</a:t>
            </a:r>
            <a:endParaRPr lang="fr-FR" sz="4900" dirty="0" smtClean="0"/>
          </a:p>
          <a:p>
            <a:pPr>
              <a:buNone/>
            </a:pPr>
            <a:r>
              <a:rPr lang="fr-FR" sz="4900" dirty="0" smtClean="0"/>
              <a:t> Le projet est innovant car il répond à plus de 2 définitions proposées ci-dessous : </a:t>
            </a:r>
            <a:r>
              <a:rPr lang="fr-FR" sz="4900" b="1" dirty="0" smtClean="0"/>
              <a:t>10</a:t>
            </a:r>
            <a:endParaRPr lang="fr-FR" sz="4900" dirty="0" smtClean="0"/>
          </a:p>
          <a:p>
            <a:pPr>
              <a:buNone/>
            </a:pPr>
            <a:endParaRPr lang="fr-FR" sz="49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lgn="ctr">
              <a:buNone/>
            </a:pPr>
            <a:r>
              <a:rPr lang="fr-FR" sz="3300" b="1" dirty="0" smtClean="0">
                <a:solidFill>
                  <a:schemeClr val="tx2"/>
                </a:solidFill>
              </a:rPr>
              <a:t>Préserver l’environnement</a:t>
            </a:r>
          </a:p>
          <a:p>
            <a:pPr algn="ctr">
              <a:buNone/>
            </a:pPr>
            <a:endParaRPr lang="fr-FR" sz="2900" b="1" dirty="0" smtClean="0">
              <a:solidFill>
                <a:schemeClr val="tx2"/>
              </a:solidFill>
            </a:endParaRPr>
          </a:p>
          <a:p>
            <a:pPr>
              <a:buNone/>
            </a:pPr>
            <a:r>
              <a:rPr lang="fr-FR" b="1" dirty="0" smtClean="0"/>
              <a:t>Approche environnementale du projet et respect des documents cadre du territoire </a:t>
            </a:r>
          </a:p>
          <a:p>
            <a:pPr>
              <a:buNone/>
            </a:pPr>
            <a:r>
              <a:rPr lang="fr-FR" b="1" dirty="0" smtClean="0"/>
              <a:t>(Charte architecturale et paysagère du Pays, SCOT, SDA,SLOT…)</a:t>
            </a:r>
          </a:p>
          <a:p>
            <a:pPr>
              <a:buNone/>
            </a:pPr>
            <a:endParaRPr lang="fr-FR" dirty="0" smtClean="0"/>
          </a:p>
          <a:p>
            <a:pPr>
              <a:buNone/>
            </a:pPr>
            <a:r>
              <a:rPr lang="fr-FR" sz="2900" dirty="0" smtClean="0"/>
              <a:t>Le projet ne fait référence  aux documents cadres du territoire et n’a pas d’approche</a:t>
            </a:r>
          </a:p>
          <a:p>
            <a:pPr>
              <a:buNone/>
            </a:pPr>
            <a:r>
              <a:rPr lang="fr-FR" sz="2900" dirty="0" smtClean="0"/>
              <a:t>environnementale </a:t>
            </a:r>
            <a:r>
              <a:rPr lang="fr-FR" sz="2900" b="1" dirty="0" smtClean="0"/>
              <a:t>: 0</a:t>
            </a:r>
            <a:endParaRPr lang="fr-FR" sz="2900" dirty="0" smtClean="0"/>
          </a:p>
          <a:p>
            <a:pPr>
              <a:buNone/>
            </a:pPr>
            <a:r>
              <a:rPr lang="fr-FR" sz="2900" dirty="0" smtClean="0"/>
              <a:t> Le projet a une approche environnementale </a:t>
            </a:r>
            <a:r>
              <a:rPr lang="fr-FR" sz="2900" b="1" dirty="0" smtClean="0"/>
              <a:t>ou</a:t>
            </a:r>
            <a:r>
              <a:rPr lang="fr-FR" sz="2900" dirty="0" smtClean="0"/>
              <a:t> respect des documents cadre du territoire : </a:t>
            </a:r>
            <a:r>
              <a:rPr lang="fr-FR" sz="2900" b="1" dirty="0" smtClean="0"/>
              <a:t>5</a:t>
            </a:r>
          </a:p>
          <a:p>
            <a:pPr>
              <a:buNone/>
            </a:pPr>
            <a:r>
              <a:rPr lang="fr-FR" sz="2900" dirty="0" smtClean="0"/>
              <a:t>Le projet a une approche environnementale </a:t>
            </a:r>
            <a:r>
              <a:rPr lang="fr-FR" sz="2900" b="1" dirty="0" smtClean="0"/>
              <a:t>et</a:t>
            </a:r>
            <a:r>
              <a:rPr lang="fr-FR" sz="2900" dirty="0" smtClean="0"/>
              <a:t> fait référence aux documents cadre du territoire : 								</a:t>
            </a:r>
            <a:r>
              <a:rPr lang="fr-FR" sz="2900" b="1" dirty="0" smtClean="0"/>
              <a:t>10</a:t>
            </a:r>
            <a:endParaRPr lang="fr-FR" sz="2900" dirty="0" smtClean="0"/>
          </a:p>
          <a:p>
            <a:pPr>
              <a:buNone/>
            </a:pPr>
            <a:endParaRPr lang="fr-FR" dirty="0" smtClean="0"/>
          </a:p>
          <a:p>
            <a:pPr>
              <a:buNone/>
            </a:pPr>
            <a:r>
              <a:rPr lang="fr-FR" dirty="0" smtClean="0"/>
              <a:t>Total des points</a:t>
            </a:r>
          </a:p>
          <a:p>
            <a:pPr>
              <a:buNone/>
            </a:pPr>
            <a:r>
              <a:rPr lang="fr-FR" dirty="0" smtClean="0"/>
              <a:t>Moyenne obtenue sur les 6 questions :</a:t>
            </a:r>
          </a:p>
          <a:p>
            <a:pPr>
              <a:buNone/>
            </a:pPr>
            <a:r>
              <a:rPr lang="fr-FR" b="1" dirty="0" smtClean="0"/>
              <a:t>A rajouter pour la catégorie Hébergement:</a:t>
            </a:r>
          </a:p>
          <a:p>
            <a:pPr>
              <a:buNone/>
            </a:pPr>
            <a:r>
              <a:rPr lang="fr-FR" dirty="0" smtClean="0"/>
              <a:t>Note obtenue sur le questionnaire Hébergement </a:t>
            </a:r>
          </a:p>
          <a:p>
            <a:pPr>
              <a:buNone/>
            </a:pPr>
            <a:r>
              <a:rPr lang="fr-FR" dirty="0" smtClean="0"/>
              <a:t>Moyenne obtenue sur les 7  (8 ou 9) questions</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2000" dirty="0" smtClean="0"/>
              <a:t>Les membres du comité de programmation (après audition éventuelle du porteur de projet),  attribueront à bulletin secret une notation au regard des précisions fournies par le comité technique :</a:t>
            </a:r>
          </a:p>
          <a:p>
            <a:pPr>
              <a:buNone/>
            </a:pPr>
            <a:r>
              <a:rPr lang="fr-FR" sz="2000" dirty="0" smtClean="0"/>
              <a:t> </a:t>
            </a:r>
            <a:r>
              <a:rPr lang="fr-FR" sz="2000" b="1" dirty="0" smtClean="0"/>
              <a:t>0 (aucune contribution) 5 (bonne contribution) et 10 (projet exemplaire sur ce critère).</a:t>
            </a:r>
          </a:p>
          <a:p>
            <a:r>
              <a:rPr lang="fr-FR" sz="2000" dirty="0" smtClean="0"/>
              <a:t>En fonction de la note moyenne obtenue, le comité de programmation pourra statuer sur le projet.</a:t>
            </a:r>
          </a:p>
          <a:p>
            <a:r>
              <a:rPr lang="fr-FR" sz="2000" dirty="0" smtClean="0"/>
              <a:t>Un projet dont la </a:t>
            </a:r>
            <a:r>
              <a:rPr lang="fr-FR" sz="2000" b="1" dirty="0" smtClean="0"/>
              <a:t>note finale moyenne serait en dessous de 2 sera automatiquement éliminé </a:t>
            </a:r>
            <a:r>
              <a:rPr lang="fr-FR" sz="2000" dirty="0" smtClean="0"/>
              <a:t>(soit à minima une moyenne de 15 points pour 6 questions pour être retenu). Si celui-ci correspond à la stratégie du GAL, il pourra toutefois être retravaillé par le porteur de projet en fonction des préconisations du comité technique et du comité de programmation pour être présenté une nouvelle fois.</a:t>
            </a:r>
          </a:p>
          <a:p>
            <a:pPr>
              <a:buNone/>
            </a:pPr>
            <a:endParaRPr lang="fr-FR" sz="2000" dirty="0" smtClean="0"/>
          </a:p>
          <a:p>
            <a:pPr>
              <a:buNone/>
            </a:pPr>
            <a:endParaRPr lang="fr-FR" sz="20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84784"/>
            <a:ext cx="8229600" cy="4896544"/>
          </a:xfrm>
        </p:spPr>
        <p:txBody>
          <a:bodyPr>
            <a:normAutofit fontScale="40000" lnSpcReduction="20000"/>
          </a:bodyPr>
          <a:lstStyle/>
          <a:p>
            <a:pPr>
              <a:buNone/>
            </a:pPr>
            <a:r>
              <a:rPr lang="fr-FR" sz="4000" b="1" dirty="0" smtClean="0">
                <a:solidFill>
                  <a:schemeClr val="tx2"/>
                </a:solidFill>
              </a:rPr>
              <a:t>Fiche-Action n°3 : Améliorer le maillage, les liens en interne et la transversalité des approches.</a:t>
            </a:r>
          </a:p>
          <a:p>
            <a:pPr lvl="0" algn="ctr">
              <a:buNone/>
            </a:pPr>
            <a:r>
              <a:rPr lang="fr-FR" b="1" dirty="0" smtClean="0">
                <a:solidFill>
                  <a:srgbClr val="C00000"/>
                </a:solidFill>
              </a:rPr>
              <a:t>(page 19)</a:t>
            </a:r>
          </a:p>
          <a:p>
            <a:r>
              <a:rPr lang="fr-FR" sz="4000" b="1" dirty="0" smtClean="0"/>
              <a:t>Modalités </a:t>
            </a:r>
            <a:r>
              <a:rPr lang="fr-FR" sz="4000" b="1" dirty="0" smtClean="0"/>
              <a:t>de sélection des projets : </a:t>
            </a:r>
            <a:r>
              <a:rPr lang="fr-FR" sz="4000" b="1" dirty="0" smtClean="0"/>
              <a:t>     soumission </a:t>
            </a:r>
            <a:r>
              <a:rPr lang="fr-FR" sz="4000" b="1" dirty="0" smtClean="0"/>
              <a:t>en continue</a:t>
            </a:r>
            <a:endParaRPr lang="fr-FR" sz="4000" dirty="0" smtClean="0"/>
          </a:p>
          <a:p>
            <a:endParaRPr lang="fr-FR" sz="4000" dirty="0" smtClean="0"/>
          </a:p>
          <a:p>
            <a:r>
              <a:rPr lang="fr-FR" sz="4000" b="1" dirty="0" smtClean="0"/>
              <a:t>Taux d’Aide Publique : 80</a:t>
            </a:r>
            <a:r>
              <a:rPr lang="fr-FR" sz="4000" b="1" dirty="0" smtClean="0"/>
              <a:t>%</a:t>
            </a:r>
          </a:p>
          <a:p>
            <a:pPr lvl="0">
              <a:buNone/>
            </a:pPr>
            <a:r>
              <a:rPr lang="fr-FR" dirty="0" smtClean="0"/>
              <a:t> </a:t>
            </a:r>
            <a:r>
              <a:rPr lang="fr-FR" sz="2800" dirty="0" smtClean="0"/>
              <a:t>(Ce taux peut être limité, le cas échéant, en fonction du Régime d’Aides d’Etat applicable). </a:t>
            </a:r>
          </a:p>
          <a:p>
            <a:pPr>
              <a:buNone/>
            </a:pPr>
            <a:r>
              <a:rPr lang="fr-FR" sz="2800" i="1" dirty="0" smtClean="0"/>
              <a:t>Sous réserve de ne pas relever des régimes d’Aide d’Etat ou de relever du Règlement n°1407/2013 relatif aux aides </a:t>
            </a:r>
            <a:r>
              <a:rPr lang="fr-FR" sz="2800" i="1" dirty="0" smtClean="0"/>
              <a:t>de</a:t>
            </a:r>
          </a:p>
          <a:p>
            <a:pPr>
              <a:buNone/>
            </a:pPr>
            <a:r>
              <a:rPr lang="fr-FR" sz="2800" i="1" dirty="0" err="1" smtClean="0"/>
              <a:t>minimis</a:t>
            </a:r>
            <a:r>
              <a:rPr lang="fr-FR" sz="2800" i="1" dirty="0" smtClean="0"/>
              <a:t>, le taux d’Aide pour l’ensemble de cette Fiche-Action est de 80%.  Dans le cas contraire, il pourra être limité, </a:t>
            </a:r>
            <a:r>
              <a:rPr lang="fr-FR" sz="2800" i="1" dirty="0" smtClean="0"/>
              <a:t>à</a:t>
            </a:r>
          </a:p>
          <a:p>
            <a:pPr>
              <a:buNone/>
            </a:pPr>
            <a:r>
              <a:rPr lang="fr-FR" sz="2800" i="1" dirty="0" smtClean="0"/>
              <a:t>l’instruction </a:t>
            </a:r>
            <a:r>
              <a:rPr lang="fr-FR" sz="2800" i="1" dirty="0" smtClean="0"/>
              <a:t>en fonction  des conditions fixées dans le régime </a:t>
            </a:r>
            <a:r>
              <a:rPr lang="fr-FR" sz="2800" i="1" dirty="0" smtClean="0"/>
              <a:t>d’Aide</a:t>
            </a:r>
          </a:p>
          <a:p>
            <a:pPr>
              <a:buNone/>
            </a:pPr>
            <a:endParaRPr lang="fr-FR" sz="2800" dirty="0" smtClean="0"/>
          </a:p>
          <a:p>
            <a:r>
              <a:rPr lang="fr-FR" sz="4000" b="1" dirty="0" smtClean="0"/>
              <a:t>Taux </a:t>
            </a:r>
            <a:r>
              <a:rPr lang="fr-FR" sz="4000" b="1" dirty="0" smtClean="0"/>
              <a:t>de cofinancement du FEADER : 80</a:t>
            </a:r>
            <a:r>
              <a:rPr lang="fr-FR" sz="4000" b="1" dirty="0" smtClean="0"/>
              <a:t>%</a:t>
            </a:r>
          </a:p>
          <a:p>
            <a:pPr>
              <a:buNone/>
            </a:pPr>
            <a:r>
              <a:rPr lang="fr-FR" b="1" dirty="0" smtClean="0"/>
              <a:t>Point </a:t>
            </a:r>
            <a:r>
              <a:rPr lang="fr-FR" b="1" dirty="0" smtClean="0"/>
              <a:t>1 : Pour les points de vente collectifs</a:t>
            </a:r>
            <a:r>
              <a:rPr lang="fr-FR" dirty="0" smtClean="0"/>
              <a:t>, LEADER interviendra en complémentarité du FEADER et soutiendra </a:t>
            </a:r>
            <a:r>
              <a:rPr lang="fr-FR" dirty="0" smtClean="0"/>
              <a:t>les</a:t>
            </a:r>
          </a:p>
          <a:p>
            <a:pPr>
              <a:buNone/>
            </a:pPr>
            <a:r>
              <a:rPr lang="fr-FR" dirty="0" smtClean="0"/>
              <a:t>points </a:t>
            </a:r>
            <a:r>
              <a:rPr lang="fr-FR" dirty="0" smtClean="0"/>
              <a:t>de vente pour lesquels la part de produits non agricoles dépasse 20% du chiffre d’affaires.</a:t>
            </a:r>
          </a:p>
          <a:p>
            <a:r>
              <a:rPr lang="fr-FR" sz="4000" b="1" dirty="0" smtClean="0"/>
              <a:t>Plancher</a:t>
            </a:r>
            <a:r>
              <a:rPr lang="fr-FR" sz="4000" dirty="0" smtClean="0"/>
              <a:t> : seules les opérations présentant un montant d’aide publique </a:t>
            </a:r>
            <a:r>
              <a:rPr lang="fr-FR" sz="4000" b="1" dirty="0" smtClean="0"/>
              <a:t>de plus de 5 000 </a:t>
            </a:r>
            <a:r>
              <a:rPr lang="fr-FR" sz="4000" b="1" dirty="0" smtClean="0"/>
              <a:t>€</a:t>
            </a:r>
            <a:endParaRPr lang="fr-FR" sz="4000" dirty="0" smtClean="0"/>
          </a:p>
          <a:p>
            <a:pPr>
              <a:buNone/>
            </a:pPr>
            <a:r>
              <a:rPr lang="fr-FR" sz="4000" dirty="0" smtClean="0"/>
              <a:t>pourront </a:t>
            </a:r>
            <a:r>
              <a:rPr lang="fr-FR" sz="4000" dirty="0" smtClean="0"/>
              <a:t>être soutenues. </a:t>
            </a:r>
            <a:endParaRPr lang="fr-FR" sz="4000" dirty="0" smtClean="0"/>
          </a:p>
          <a:p>
            <a:r>
              <a:rPr lang="fr-FR" sz="4000" b="1" dirty="0" smtClean="0"/>
              <a:t>Plafond</a:t>
            </a:r>
            <a:r>
              <a:rPr lang="fr-FR" sz="4000" b="1" dirty="0" smtClean="0"/>
              <a:t> : 100 000€ d’aide publique</a:t>
            </a:r>
            <a:r>
              <a:rPr lang="fr-FR" sz="4000" b="1" dirty="0" smtClean="0"/>
              <a:t>.</a:t>
            </a:r>
          </a:p>
          <a:p>
            <a:pPr>
              <a:buNone/>
            </a:pPr>
            <a:endParaRPr lang="fr-FR" sz="4000" b="1" dirty="0" smtClean="0"/>
          </a:p>
          <a:p>
            <a:pPr>
              <a:buNone/>
            </a:pPr>
            <a:r>
              <a:rPr lang="fr-FR" sz="4000" b="1" dirty="0" smtClean="0">
                <a:solidFill>
                  <a:srgbClr val="C00000"/>
                </a:solidFill>
              </a:rPr>
              <a:t>Plancher </a:t>
            </a:r>
            <a:r>
              <a:rPr lang="fr-FR" sz="4000" b="1" dirty="0" smtClean="0">
                <a:solidFill>
                  <a:srgbClr val="C00000"/>
                </a:solidFill>
              </a:rPr>
              <a:t>et plafond pourront être modifiés ou supprimés  si le dossier présenté obtient la </a:t>
            </a:r>
            <a:r>
              <a:rPr lang="fr-FR" sz="4000" b="1" dirty="0" smtClean="0">
                <a:solidFill>
                  <a:srgbClr val="C00000"/>
                </a:solidFill>
              </a:rPr>
              <a:t>note</a:t>
            </a:r>
          </a:p>
          <a:p>
            <a:pPr>
              <a:buNone/>
            </a:pPr>
            <a:r>
              <a:rPr lang="fr-FR" sz="4000" b="1" dirty="0" smtClean="0">
                <a:solidFill>
                  <a:srgbClr val="C00000"/>
                </a:solidFill>
              </a:rPr>
              <a:t>maximum </a:t>
            </a:r>
            <a:r>
              <a:rPr lang="fr-FR" sz="4000" b="1" dirty="0" smtClean="0">
                <a:solidFill>
                  <a:srgbClr val="C00000"/>
                </a:solidFill>
              </a:rPr>
              <a:t>soit 10</a:t>
            </a:r>
            <a:r>
              <a:rPr lang="fr-FR" sz="4000" b="1" dirty="0" smtClean="0">
                <a:solidFill>
                  <a:srgbClr val="C00000"/>
                </a:solidFill>
              </a:rPr>
              <a:t>.</a:t>
            </a:r>
            <a:endParaRPr lang="fr-FR" sz="4000" b="1" dirty="0" smtClean="0">
              <a:solidFill>
                <a:srgbClr val="C00000"/>
              </a:solidFill>
            </a:endParaRPr>
          </a:p>
          <a:p>
            <a:pPr>
              <a:buNone/>
            </a:pPr>
            <a:r>
              <a:rPr lang="fr-FR" sz="4000" b="1" dirty="0" smtClean="0">
                <a:solidFill>
                  <a:srgbClr val="C00000"/>
                </a:solidFill>
              </a:rPr>
              <a:t> </a:t>
            </a:r>
          </a:p>
          <a:p>
            <a:pPr>
              <a:buNone/>
            </a:pPr>
            <a:r>
              <a:rPr lang="fr-FR" dirty="0" smtClean="0"/>
              <a:t> </a:t>
            </a:r>
          </a:p>
          <a:p>
            <a:pPr>
              <a:buNone/>
            </a:pPr>
            <a:r>
              <a:rPr lang="fr-FR" dirty="0" smtClean="0"/>
              <a:t> </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2000" dirty="0" smtClean="0"/>
              <a:t/>
            </a:r>
            <a:br>
              <a:rPr lang="fr-FR" sz="2000" dirty="0" smtClean="0"/>
            </a:br>
            <a:r>
              <a:rPr lang="fr-FR" sz="2000" dirty="0" smtClean="0"/>
              <a:t/>
            </a:r>
            <a:br>
              <a:rPr lang="fr-FR" sz="2000" dirty="0" smtClean="0"/>
            </a:br>
            <a:endParaRPr lang="fr-FR" sz="2000" dirty="0"/>
          </a:p>
        </p:txBody>
      </p:sp>
      <p:graphicFrame>
        <p:nvGraphicFramePr>
          <p:cNvPr id="10" name="Tableau 9"/>
          <p:cNvGraphicFramePr>
            <a:graphicFrameLocks noGrp="1"/>
          </p:cNvGraphicFramePr>
          <p:nvPr/>
        </p:nvGraphicFramePr>
        <p:xfrm>
          <a:off x="179512" y="188640"/>
          <a:ext cx="8568952" cy="5677662"/>
        </p:xfrm>
        <a:graphic>
          <a:graphicData uri="http://schemas.openxmlformats.org/drawingml/2006/table">
            <a:tbl>
              <a:tblPr firstRow="1" bandRow="1">
                <a:tableStyleId>{5C22544A-7EE6-4342-B048-85BDC9FD1C3A}</a:tableStyleId>
              </a:tblPr>
              <a:tblGrid>
                <a:gridCol w="2142238"/>
                <a:gridCol w="2142238"/>
                <a:gridCol w="2142238"/>
                <a:gridCol w="2142238"/>
              </a:tblGrid>
              <a:tr h="504056">
                <a:tc>
                  <a:txBody>
                    <a:bodyPr/>
                    <a:lstStyle/>
                    <a:p>
                      <a:pPr algn="ctr">
                        <a:lnSpc>
                          <a:spcPct val="115000"/>
                        </a:lnSpc>
                        <a:spcAft>
                          <a:spcPts val="1000"/>
                        </a:spcAft>
                      </a:pPr>
                      <a:r>
                        <a:rPr lang="fr-FR" sz="1500" b="1" dirty="0">
                          <a:latin typeface="Calibri"/>
                          <a:ea typeface="Times New Roman"/>
                          <a:cs typeface="Verdana"/>
                        </a:rPr>
                        <a:t>Nom Prénom </a:t>
                      </a:r>
                      <a:endParaRPr lang="fr-FR" sz="15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500" b="1" dirty="0">
                          <a:latin typeface="Calibri"/>
                          <a:ea typeface="Times New Roman"/>
                          <a:cs typeface="Verdana"/>
                        </a:rPr>
                        <a:t>Intervenant au comité de programmation en qualité de…</a:t>
                      </a:r>
                      <a:endParaRPr lang="fr-FR" sz="15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500" b="1" dirty="0">
                          <a:latin typeface="Calibri"/>
                          <a:ea typeface="Times New Roman"/>
                          <a:cs typeface="Verdana"/>
                        </a:rPr>
                        <a:t>Titulaire ou suppléant</a:t>
                      </a:r>
                      <a:endParaRPr lang="fr-FR" sz="1500" dirty="0">
                        <a:latin typeface="Calibri"/>
                        <a:ea typeface="Times New Roman"/>
                        <a:cs typeface="Times New Roman"/>
                      </a:endParaRPr>
                    </a:p>
                  </a:txBody>
                  <a:tcPr marL="0" marR="0" marT="0" marB="0"/>
                </a:tc>
                <a:tc>
                  <a:txBody>
                    <a:bodyPr/>
                    <a:lstStyle/>
                    <a:p>
                      <a:pPr marL="69850" algn="ctr">
                        <a:lnSpc>
                          <a:spcPct val="115000"/>
                        </a:lnSpc>
                        <a:spcAft>
                          <a:spcPts val="1000"/>
                        </a:spcAft>
                      </a:pPr>
                      <a:r>
                        <a:rPr lang="fr-FR" sz="1500" b="1" dirty="0">
                          <a:latin typeface="Calibri"/>
                          <a:ea typeface="Times New Roman"/>
                          <a:cs typeface="Verdana"/>
                        </a:rPr>
                        <a:t>Autres implications professionnelles, électives ou associatives</a:t>
                      </a:r>
                      <a:endParaRPr lang="fr-FR" sz="1500" dirty="0">
                        <a:latin typeface="Calibri"/>
                        <a:ea typeface="Times New Roman"/>
                        <a:cs typeface="Times New Roman"/>
                      </a:endParaRPr>
                    </a:p>
                  </a:txBody>
                  <a:tcPr marL="0" marR="0" marT="0" marB="0"/>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Jean Louis ARIBAUD</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Maire de Villefloure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Retraité, Délégué Communautaire Carcassonne Agglo </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Didier SIE</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Maire d’Aragon</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Cadre d’organisme social, Délégué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Patricia DHUMEZ</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Maire de Preixan</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Sans emploi, Délégué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Nadia GLEIZES-RAYA</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Elue Mairie de Palaja</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Commerçante, Déléguée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Brigitte VIEU</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Elue Mairie d’Alzonne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 </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Fonctionnaire, </a:t>
                      </a:r>
                      <a:r>
                        <a:rPr lang="fr-FR" sz="800" dirty="0" err="1">
                          <a:latin typeface="Calibri"/>
                          <a:ea typeface="Times New Roman"/>
                          <a:cs typeface="Verdana"/>
                        </a:rPr>
                        <a:t>Déleguée</a:t>
                      </a:r>
                      <a:r>
                        <a:rPr lang="fr-FR" sz="800" dirty="0">
                          <a:latin typeface="Calibri"/>
                          <a:ea typeface="Times New Roman"/>
                          <a:cs typeface="Verdana"/>
                        </a:rPr>
                        <a:t>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Denise GILS</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Maire de Peyriac Minervois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Retraitée, Déléguée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Philippe CLERGUE</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dirty="0">
                          <a:latin typeface="Calibri"/>
                          <a:ea typeface="Times New Roman"/>
                          <a:cs typeface="Verdana"/>
                        </a:rPr>
                        <a:t>Maire de </a:t>
                      </a:r>
                      <a:r>
                        <a:rPr lang="fr-FR" sz="800" dirty="0" err="1">
                          <a:latin typeface="Calibri"/>
                          <a:ea typeface="Times New Roman"/>
                          <a:cs typeface="Verdana"/>
                        </a:rPr>
                        <a:t>Cabrespine</a:t>
                      </a:r>
                      <a:endParaRPr lang="fr-FR"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 </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Directeur de site touristique,</a:t>
                      </a:r>
                      <a:endParaRPr lang="fr-FR" sz="1100" dirty="0">
                        <a:latin typeface="Calibri"/>
                        <a:ea typeface="Times New Roman"/>
                        <a:cs typeface="Times New Roman"/>
                      </a:endParaRPr>
                    </a:p>
                    <a:p>
                      <a:pPr>
                        <a:lnSpc>
                          <a:spcPct val="115000"/>
                        </a:lnSpc>
                        <a:spcAft>
                          <a:spcPts val="1000"/>
                        </a:spcAft>
                      </a:pPr>
                      <a:r>
                        <a:rPr lang="fr-FR" sz="800" dirty="0">
                          <a:latin typeface="Calibri"/>
                          <a:ea typeface="Times New Roman"/>
                          <a:cs typeface="Verdana"/>
                        </a:rPr>
                        <a:t> Délégué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Philippe CHEVRIER</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Maire d’Azille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Retraité, Délégué communautaire Carcassonne Agglo</a:t>
                      </a:r>
                      <a:endParaRPr lang="fr-FR" sz="1100" dirty="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Françoise CAMPAGNARO</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Elue Mairie de Villedubert</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 </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Commerçante, Déléguée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en-GB" sz="800" dirty="0">
                          <a:latin typeface="Calibri"/>
                          <a:ea typeface="Times New Roman"/>
                          <a:cs typeface="Verdana"/>
                        </a:rPr>
                        <a:t>Paulette CLARY</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Elue Mairie de Conques sur Orbiel</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Retraitée, Déléguée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Claude LACUBE</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Maire de Pradelles en Val</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Viticulteur, Déléguée communautaire Carcassonne Agglo</a:t>
                      </a:r>
                      <a:endParaRPr lang="fr-FR" sz="1100" dirty="0">
                        <a:latin typeface="Calibri"/>
                        <a:ea typeface="Times New Roman"/>
                        <a:cs typeface="Times New Roman"/>
                      </a:endParaRPr>
                    </a:p>
                  </a:txBody>
                  <a:tcPr marL="44450" marR="4445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Jean Claude PISTRE</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Maire d’Arzens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Retraité, Délégué communautaire Carcassonne Agglo</a:t>
                      </a:r>
                      <a:endParaRPr lang="fr-FR" sz="1100" dirty="0">
                        <a:latin typeface="Calibri"/>
                        <a:ea typeface="Times New Roman"/>
                        <a:cs typeface="Times New Roman"/>
                      </a:endParaRPr>
                    </a:p>
                  </a:txBody>
                  <a:tcPr marL="44450" marR="44450" marT="0" marB="0"/>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7500" lnSpcReduction="20000"/>
          </a:bodyPr>
          <a:lstStyle/>
          <a:p>
            <a:pPr>
              <a:buNone/>
            </a:pPr>
            <a:r>
              <a:rPr lang="fr-FR" sz="4200" b="1" dirty="0" smtClean="0"/>
              <a:t>Concernant les productions de qualité (point 1 de la Fiche </a:t>
            </a:r>
            <a:r>
              <a:rPr lang="fr-FR" sz="4200" b="1" dirty="0" smtClean="0"/>
              <a:t>action 3</a:t>
            </a:r>
            <a:r>
              <a:rPr lang="fr-FR" sz="4200" b="1" dirty="0" smtClean="0"/>
              <a:t>)</a:t>
            </a:r>
            <a:r>
              <a:rPr lang="fr-FR" sz="4200" dirty="0" smtClean="0"/>
              <a:t>, le </a:t>
            </a:r>
            <a:r>
              <a:rPr lang="fr-FR" sz="4200" dirty="0" smtClean="0"/>
              <a:t>projet</a:t>
            </a:r>
          </a:p>
          <a:p>
            <a:pPr>
              <a:buNone/>
            </a:pPr>
            <a:r>
              <a:rPr lang="fr-FR" sz="4200" dirty="0" smtClean="0"/>
              <a:t>devra</a:t>
            </a:r>
            <a:r>
              <a:rPr lang="fr-FR" sz="4200" dirty="0" smtClean="0"/>
              <a:t>, </a:t>
            </a:r>
            <a:r>
              <a:rPr lang="fr-FR" sz="4200" u="sng" dirty="0" smtClean="0"/>
              <a:t>en tout premier lieu</a:t>
            </a:r>
            <a:r>
              <a:rPr lang="fr-FR" sz="4200" dirty="0" smtClean="0"/>
              <a:t>, répondre à un de </a:t>
            </a:r>
            <a:r>
              <a:rPr lang="fr-FR" sz="4200" dirty="0" smtClean="0"/>
              <a:t>ces critères  </a:t>
            </a:r>
            <a:r>
              <a:rPr lang="fr-FR" sz="4200" dirty="0" smtClean="0"/>
              <a:t>ci-dessous </a:t>
            </a:r>
            <a:r>
              <a:rPr lang="fr-FR" sz="4200" u="sng" dirty="0" smtClean="0"/>
              <a:t>avec </a:t>
            </a:r>
            <a:r>
              <a:rPr lang="fr-FR" sz="4200" u="sng" dirty="0" smtClean="0"/>
              <a:t>un</a:t>
            </a:r>
          </a:p>
          <a:p>
            <a:pPr>
              <a:buNone/>
            </a:pPr>
            <a:r>
              <a:rPr lang="fr-FR" sz="4200" u="sng" dirty="0" smtClean="0"/>
              <a:t>minimum </a:t>
            </a:r>
            <a:r>
              <a:rPr lang="fr-FR" sz="4200" u="sng" dirty="0" smtClean="0"/>
              <a:t>de 5 points</a:t>
            </a:r>
            <a:r>
              <a:rPr lang="fr-FR" sz="4200" dirty="0" smtClean="0"/>
              <a:t> pour </a:t>
            </a:r>
            <a:r>
              <a:rPr lang="fr-FR" sz="4200" dirty="0" smtClean="0"/>
              <a:t>ensuite passer </a:t>
            </a:r>
            <a:r>
              <a:rPr lang="fr-FR" sz="4200" dirty="0" smtClean="0"/>
              <a:t>à la grille de sélection</a:t>
            </a:r>
            <a:r>
              <a:rPr lang="fr-FR" sz="4200" dirty="0" smtClean="0"/>
              <a:t>:</a:t>
            </a:r>
          </a:p>
          <a:p>
            <a:pPr>
              <a:buNone/>
            </a:pPr>
            <a:endParaRPr lang="fr-FR" dirty="0" smtClean="0"/>
          </a:p>
          <a:p>
            <a:pPr algn="ctr">
              <a:buNone/>
            </a:pPr>
            <a:r>
              <a:rPr lang="fr-FR" sz="3400" b="1" u="sng" dirty="0" smtClean="0">
                <a:solidFill>
                  <a:srgbClr val="C00000"/>
                </a:solidFill>
              </a:rPr>
              <a:t>Grille pour les produits de qualité : </a:t>
            </a:r>
            <a:endParaRPr lang="fr-FR" sz="3400" b="1" u="sng" dirty="0" smtClean="0">
              <a:solidFill>
                <a:srgbClr val="C00000"/>
              </a:solidFill>
            </a:endParaRPr>
          </a:p>
          <a:p>
            <a:pPr>
              <a:buNone/>
            </a:pPr>
            <a:endParaRPr lang="fr-FR" dirty="0" smtClean="0"/>
          </a:p>
          <a:p>
            <a:pPr algn="ctr">
              <a:buNone/>
            </a:pPr>
            <a:r>
              <a:rPr lang="fr-FR" b="1" dirty="0" smtClean="0">
                <a:solidFill>
                  <a:schemeClr val="tx2"/>
                </a:solidFill>
              </a:rPr>
              <a:t>Signes </a:t>
            </a:r>
            <a:r>
              <a:rPr lang="fr-FR" b="1" dirty="0" smtClean="0">
                <a:solidFill>
                  <a:schemeClr val="tx2"/>
                </a:solidFill>
              </a:rPr>
              <a:t>Officiels de </a:t>
            </a:r>
            <a:r>
              <a:rPr lang="fr-FR" b="1" dirty="0" smtClean="0">
                <a:solidFill>
                  <a:schemeClr val="tx2"/>
                </a:solidFill>
              </a:rPr>
              <a:t>qualité</a:t>
            </a:r>
          </a:p>
          <a:p>
            <a:pPr algn="ctr">
              <a:buNone/>
            </a:pPr>
            <a:endParaRPr lang="fr-FR" b="1" dirty="0" smtClean="0">
              <a:solidFill>
                <a:schemeClr val="tx2"/>
              </a:solidFill>
            </a:endParaRPr>
          </a:p>
          <a:p>
            <a:pPr>
              <a:buNone/>
            </a:pPr>
            <a:r>
              <a:rPr lang="fr-FR" b="1" dirty="0" smtClean="0"/>
              <a:t>Produits </a:t>
            </a:r>
            <a:r>
              <a:rPr lang="fr-FR" b="1" dirty="0" smtClean="0"/>
              <a:t>bénéficiant de normes de qualité </a:t>
            </a:r>
            <a:r>
              <a:rPr lang="fr-FR" b="1" dirty="0" smtClean="0"/>
              <a:t>CEE, signes </a:t>
            </a:r>
            <a:r>
              <a:rPr lang="fr-FR" b="1" dirty="0" smtClean="0"/>
              <a:t>Officiels de Qualité (Label Rouge, </a:t>
            </a:r>
            <a:r>
              <a:rPr lang="fr-FR" b="1" dirty="0" smtClean="0"/>
              <a:t>Indication</a:t>
            </a:r>
          </a:p>
          <a:p>
            <a:pPr>
              <a:buNone/>
            </a:pPr>
            <a:r>
              <a:rPr lang="fr-FR" b="1" dirty="0" smtClean="0"/>
              <a:t>Géographique </a:t>
            </a:r>
            <a:r>
              <a:rPr lang="fr-FR" b="1" dirty="0" smtClean="0"/>
              <a:t>Protégée, Appellation d’Origine Contrôlée, Appellation  d’Origine </a:t>
            </a:r>
            <a:r>
              <a:rPr lang="fr-FR" b="1" dirty="0" smtClean="0"/>
              <a:t>Protégée,</a:t>
            </a:r>
          </a:p>
          <a:p>
            <a:pPr>
              <a:buNone/>
            </a:pPr>
            <a:r>
              <a:rPr lang="fr-FR" b="1" dirty="0" smtClean="0"/>
              <a:t>Spécialité </a:t>
            </a:r>
            <a:r>
              <a:rPr lang="fr-FR" b="1" dirty="0" smtClean="0"/>
              <a:t>Traditionnelle Garantie,  Certification Conformité Produit, Agriculture Biologique</a:t>
            </a:r>
            <a:r>
              <a:rPr lang="fr-FR" b="1" dirty="0" smtClean="0"/>
              <a:t>).</a:t>
            </a:r>
            <a:endParaRPr lang="fr-FR" dirty="0" smtClean="0"/>
          </a:p>
          <a:p>
            <a:pPr>
              <a:buNone/>
            </a:pPr>
            <a:r>
              <a:rPr lang="fr-FR" dirty="0" smtClean="0"/>
              <a:t>Projet </a:t>
            </a:r>
            <a:r>
              <a:rPr lang="fr-FR" dirty="0" smtClean="0"/>
              <a:t>ne répondant pas à ce critère : </a:t>
            </a:r>
            <a:r>
              <a:rPr lang="fr-FR" b="1" dirty="0" smtClean="0"/>
              <a:t>0</a:t>
            </a:r>
          </a:p>
          <a:p>
            <a:pPr>
              <a:buNone/>
            </a:pPr>
            <a:endParaRPr lang="fr-FR" dirty="0" smtClean="0"/>
          </a:p>
          <a:p>
            <a:pPr>
              <a:buNone/>
            </a:pPr>
            <a:r>
              <a:rPr lang="fr-FR" dirty="0" smtClean="0"/>
              <a:t>Projet </a:t>
            </a:r>
            <a:r>
              <a:rPr lang="fr-FR" dirty="0" smtClean="0"/>
              <a:t>en cours d’acquisition d’un SOQ (pour à minima l’un des produits concerné) </a:t>
            </a:r>
            <a:r>
              <a:rPr lang="fr-FR" b="1" dirty="0" smtClean="0"/>
              <a:t>: </a:t>
            </a:r>
            <a:r>
              <a:rPr lang="fr-FR" b="1" dirty="0" smtClean="0"/>
              <a:t>5</a:t>
            </a:r>
          </a:p>
          <a:p>
            <a:pPr>
              <a:buNone/>
            </a:pPr>
            <a:endParaRPr lang="fr-FR" dirty="0" smtClean="0"/>
          </a:p>
          <a:p>
            <a:pPr>
              <a:buNone/>
            </a:pPr>
            <a:r>
              <a:rPr lang="fr-FR" dirty="0" smtClean="0"/>
              <a:t>Projet </a:t>
            </a:r>
            <a:r>
              <a:rPr lang="fr-FR" dirty="0" smtClean="0"/>
              <a:t>en cours d’acquisition d’un SOQ pour tous les  produits concerné ou projet ayant 1 ou </a:t>
            </a:r>
            <a:r>
              <a:rPr lang="fr-FR" dirty="0" smtClean="0"/>
              <a:t>des</a:t>
            </a:r>
          </a:p>
          <a:p>
            <a:pPr>
              <a:buNone/>
            </a:pPr>
            <a:r>
              <a:rPr lang="fr-FR" dirty="0" smtClean="0"/>
              <a:t>produits </a:t>
            </a:r>
            <a:r>
              <a:rPr lang="fr-FR" dirty="0" smtClean="0"/>
              <a:t>SOQ : </a:t>
            </a:r>
            <a:r>
              <a:rPr lang="fr-FR" b="1" dirty="0" smtClean="0"/>
              <a:t>10</a:t>
            </a:r>
            <a:endParaRPr lang="fr-FR" dirty="0" smtClean="0"/>
          </a:p>
          <a:p>
            <a:pPr>
              <a:buNone/>
            </a:pPr>
            <a:endParaRPr lang="fr-FR" dirty="0" smtClean="0"/>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7500" lnSpcReduction="20000"/>
          </a:bodyPr>
          <a:lstStyle/>
          <a:p>
            <a:pPr algn="ctr">
              <a:buNone/>
            </a:pPr>
            <a:r>
              <a:rPr lang="fr-FR" b="1" dirty="0" smtClean="0">
                <a:solidFill>
                  <a:schemeClr val="tx2"/>
                </a:solidFill>
              </a:rPr>
              <a:t>Labellisation </a:t>
            </a:r>
            <a:r>
              <a:rPr lang="fr-FR" b="1" dirty="0" smtClean="0">
                <a:solidFill>
                  <a:schemeClr val="tx2"/>
                </a:solidFill>
              </a:rPr>
              <a:t>des produits locaux</a:t>
            </a:r>
            <a:endParaRPr lang="fr-FR" dirty="0" smtClean="0">
              <a:solidFill>
                <a:schemeClr val="tx2"/>
              </a:solidFill>
            </a:endParaRPr>
          </a:p>
          <a:p>
            <a:pPr>
              <a:buNone/>
            </a:pPr>
            <a:r>
              <a:rPr lang="fr-FR" b="1" dirty="0" smtClean="0"/>
              <a:t>Produits bénéficiant des labels locaux (Pays Cathare, Sud de France); Produits soumis à un cahier </a:t>
            </a:r>
            <a:r>
              <a:rPr lang="fr-FR" b="1" dirty="0" smtClean="0"/>
              <a:t>des</a:t>
            </a:r>
          </a:p>
          <a:p>
            <a:pPr>
              <a:buNone/>
            </a:pPr>
            <a:r>
              <a:rPr lang="fr-FR" b="1" dirty="0" smtClean="0"/>
              <a:t>charges </a:t>
            </a:r>
            <a:r>
              <a:rPr lang="fr-FR" b="1" dirty="0" smtClean="0"/>
              <a:t>précis ayant un contrôle indépendant; Entreprises conformes au cahier </a:t>
            </a:r>
            <a:r>
              <a:rPr lang="fr-FR" b="1" dirty="0" smtClean="0"/>
              <a:t>des charges d’un</a:t>
            </a:r>
          </a:p>
          <a:p>
            <a:pPr>
              <a:buNone/>
            </a:pPr>
            <a:r>
              <a:rPr lang="fr-FR" b="1" dirty="0" smtClean="0"/>
              <a:t>réseau </a:t>
            </a:r>
            <a:r>
              <a:rPr lang="fr-FR" b="1" dirty="0" smtClean="0"/>
              <a:t>reconnu (Bienvenue à la Ferme, Nature et Progrès, Terra </a:t>
            </a:r>
            <a:r>
              <a:rPr lang="fr-FR" b="1" dirty="0" err="1" smtClean="0"/>
              <a:t>Vitis</a:t>
            </a:r>
            <a:r>
              <a:rPr lang="fr-FR" b="1" dirty="0" smtClean="0"/>
              <a:t>, Haute Valeur Environnementale)</a:t>
            </a:r>
            <a:endParaRPr lang="fr-FR" dirty="0" smtClean="0"/>
          </a:p>
          <a:p>
            <a:pPr>
              <a:buNone/>
            </a:pPr>
            <a:r>
              <a:rPr lang="fr-FR" dirty="0" smtClean="0"/>
              <a:t>Projet ne répondant pas à ce critère : </a:t>
            </a:r>
            <a:r>
              <a:rPr lang="fr-FR" b="1" dirty="0" smtClean="0"/>
              <a:t>0</a:t>
            </a:r>
          </a:p>
          <a:p>
            <a:pPr>
              <a:buNone/>
            </a:pPr>
            <a:endParaRPr lang="fr-FR" dirty="0" smtClean="0"/>
          </a:p>
          <a:p>
            <a:pPr>
              <a:buNone/>
            </a:pPr>
            <a:r>
              <a:rPr lang="fr-FR" dirty="0" smtClean="0"/>
              <a:t> Projet en cours d’acquisition de label (avec un avis du technicien préalable) ou de l’un de ces critères : </a:t>
            </a:r>
            <a:r>
              <a:rPr lang="fr-FR" b="1" dirty="0" smtClean="0"/>
              <a:t>5</a:t>
            </a:r>
          </a:p>
          <a:p>
            <a:pPr>
              <a:buNone/>
            </a:pPr>
            <a:endParaRPr lang="fr-FR" dirty="0" smtClean="0"/>
          </a:p>
          <a:p>
            <a:pPr>
              <a:buNone/>
            </a:pPr>
            <a:r>
              <a:rPr lang="fr-FR" dirty="0" smtClean="0"/>
              <a:t>Projet dont les produits bénéficient d’un label ou d’un de ces critères : </a:t>
            </a:r>
            <a:r>
              <a:rPr lang="fr-FR" b="1" dirty="0" smtClean="0"/>
              <a:t>10</a:t>
            </a:r>
            <a:endParaRPr lang="fr-FR" dirty="0" smtClean="0"/>
          </a:p>
          <a:p>
            <a:pPr>
              <a:buNone/>
            </a:pPr>
            <a:r>
              <a:rPr lang="fr-FR" dirty="0" smtClean="0"/>
              <a:t> </a:t>
            </a:r>
          </a:p>
          <a:p>
            <a:pPr algn="ctr">
              <a:buNone/>
            </a:pPr>
            <a:r>
              <a:rPr lang="fr-FR" b="1" dirty="0" smtClean="0">
                <a:solidFill>
                  <a:schemeClr val="tx2"/>
                </a:solidFill>
              </a:rPr>
              <a:t>Produits identitaire et/ou innovant au territoire </a:t>
            </a:r>
            <a:endParaRPr lang="fr-FR" dirty="0" smtClean="0">
              <a:solidFill>
                <a:schemeClr val="tx2"/>
              </a:solidFill>
            </a:endParaRPr>
          </a:p>
          <a:p>
            <a:pPr>
              <a:buNone/>
            </a:pPr>
            <a:r>
              <a:rPr lang="fr-FR" b="1" dirty="0" smtClean="0"/>
              <a:t>Produit attractif devenant un </a:t>
            </a:r>
            <a:r>
              <a:rPr lang="fr-FR" b="1" u="sng" dirty="0" smtClean="0"/>
              <a:t>levier économique</a:t>
            </a:r>
            <a:r>
              <a:rPr lang="fr-FR" b="1" dirty="0" smtClean="0"/>
              <a:t> pour notre territoire.</a:t>
            </a:r>
          </a:p>
          <a:p>
            <a:pPr>
              <a:buNone/>
            </a:pPr>
            <a:r>
              <a:rPr lang="fr-FR" dirty="0" smtClean="0"/>
              <a:t>Produit ne possédant pas d’éléments identitaire et/ou innovant : </a:t>
            </a:r>
            <a:r>
              <a:rPr lang="fr-FR" b="1" dirty="0" smtClean="0"/>
              <a:t>0</a:t>
            </a:r>
          </a:p>
          <a:p>
            <a:pPr>
              <a:buNone/>
            </a:pPr>
            <a:endParaRPr lang="fr-FR" dirty="0" smtClean="0"/>
          </a:p>
          <a:p>
            <a:pPr>
              <a:buNone/>
            </a:pPr>
            <a:r>
              <a:rPr lang="fr-FR" dirty="0" smtClean="0"/>
              <a:t>Produit identitaire et/ou innovant structuré ou en cours de structuration </a:t>
            </a:r>
            <a:r>
              <a:rPr lang="fr-FR" b="1" dirty="0" smtClean="0"/>
              <a:t>: </a:t>
            </a:r>
            <a:r>
              <a:rPr lang="fr-FR" b="1" dirty="0" smtClean="0"/>
              <a:t>5</a:t>
            </a:r>
          </a:p>
          <a:p>
            <a:pPr>
              <a:buNone/>
            </a:pPr>
            <a:endParaRPr lang="fr-FR" dirty="0" smtClean="0"/>
          </a:p>
          <a:p>
            <a:pPr>
              <a:buNone/>
            </a:pPr>
            <a:r>
              <a:rPr lang="fr-FR" dirty="0" smtClean="0"/>
              <a:t> Produit identitaire et/ou innovant inscrit dans une démarche collective ou dans un cluster : </a:t>
            </a:r>
            <a:r>
              <a:rPr lang="fr-FR" b="1" dirty="0" smtClean="0"/>
              <a:t>10</a:t>
            </a:r>
          </a:p>
          <a:p>
            <a:pPr>
              <a:buNone/>
            </a:pPr>
            <a:r>
              <a:rPr lang="fr-FR" b="1" dirty="0" smtClean="0"/>
              <a:t>	</a:t>
            </a:r>
            <a:r>
              <a:rPr lang="fr-FR" b="1" dirty="0" smtClean="0"/>
              <a:t>					</a:t>
            </a:r>
          </a:p>
          <a:p>
            <a:pPr>
              <a:buNone/>
            </a:pPr>
            <a:r>
              <a:rPr lang="fr-FR" b="1" dirty="0" smtClean="0">
                <a:solidFill>
                  <a:srgbClr val="C00000"/>
                </a:solidFill>
              </a:rPr>
              <a:t>	</a:t>
            </a:r>
            <a:r>
              <a:rPr lang="fr-FR" b="1" dirty="0" smtClean="0">
                <a:solidFill>
                  <a:srgbClr val="C00000"/>
                </a:solidFill>
              </a:rPr>
              <a:t>						NOTE OBTENUE :</a:t>
            </a:r>
            <a:endParaRPr lang="fr-FR" dirty="0">
              <a:solidFill>
                <a:srgbClr val="C00000"/>
              </a:solidFill>
            </a:endParaRPr>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896544"/>
          </a:xfrm>
        </p:spPr>
        <p:txBody>
          <a:bodyPr>
            <a:normAutofit fontScale="25000" lnSpcReduction="20000"/>
          </a:bodyPr>
          <a:lstStyle/>
          <a:p>
            <a:pPr algn="ctr">
              <a:buNone/>
            </a:pPr>
            <a:r>
              <a:rPr lang="fr-FR" sz="6400" b="1" dirty="0" smtClean="0">
                <a:solidFill>
                  <a:schemeClr val="tx2"/>
                </a:solidFill>
              </a:rPr>
              <a:t>Renforcer </a:t>
            </a:r>
            <a:r>
              <a:rPr lang="fr-FR" sz="6400" b="1" dirty="0" smtClean="0">
                <a:solidFill>
                  <a:schemeClr val="tx2"/>
                </a:solidFill>
              </a:rPr>
              <a:t>les liens sur le Carcassonnais pour un développement </a:t>
            </a:r>
            <a:r>
              <a:rPr lang="fr-FR" sz="6400" b="1" dirty="0" smtClean="0">
                <a:solidFill>
                  <a:schemeClr val="tx2"/>
                </a:solidFill>
              </a:rPr>
              <a:t>équilibré </a:t>
            </a:r>
            <a:r>
              <a:rPr lang="fr-FR" sz="6400" b="1" dirty="0" smtClean="0">
                <a:solidFill>
                  <a:schemeClr val="tx2"/>
                </a:solidFill>
              </a:rPr>
              <a:t>du territoire</a:t>
            </a:r>
          </a:p>
          <a:p>
            <a:pPr>
              <a:buNone/>
            </a:pPr>
            <a:r>
              <a:rPr lang="fr-FR" dirty="0" smtClean="0"/>
              <a:t> </a:t>
            </a:r>
          </a:p>
          <a:p>
            <a:pPr>
              <a:buNone/>
            </a:pPr>
            <a:r>
              <a:rPr lang="fr-FR" sz="5600" b="1" dirty="0" smtClean="0"/>
              <a:t>Articulation </a:t>
            </a:r>
            <a:r>
              <a:rPr lang="fr-FR" sz="5600" b="1" dirty="0" smtClean="0"/>
              <a:t>rural/urbain</a:t>
            </a:r>
          </a:p>
          <a:p>
            <a:pPr>
              <a:buNone/>
            </a:pPr>
            <a:r>
              <a:rPr lang="fr-FR" sz="5600" dirty="0" smtClean="0"/>
              <a:t>Aucune </a:t>
            </a:r>
            <a:r>
              <a:rPr lang="fr-FR" sz="5600" dirty="0" smtClean="0"/>
              <a:t>articulation rural/urbain : </a:t>
            </a:r>
            <a:r>
              <a:rPr lang="fr-FR" sz="5600" b="1" dirty="0" smtClean="0"/>
              <a:t>0</a:t>
            </a:r>
            <a:endParaRPr lang="fr-FR" sz="5600" dirty="0" smtClean="0"/>
          </a:p>
          <a:p>
            <a:pPr>
              <a:buNone/>
            </a:pPr>
            <a:r>
              <a:rPr lang="fr-FR" sz="5600" dirty="0" smtClean="0"/>
              <a:t>Projet </a:t>
            </a:r>
            <a:r>
              <a:rPr lang="fr-FR" sz="5600" dirty="0" smtClean="0"/>
              <a:t>ayant des retombées sur plusieurs parties du territoire </a:t>
            </a:r>
            <a:r>
              <a:rPr lang="fr-FR" sz="5600" b="1" dirty="0" smtClean="0"/>
              <a:t>: 5</a:t>
            </a:r>
            <a:endParaRPr lang="fr-FR" sz="5600" dirty="0" smtClean="0"/>
          </a:p>
          <a:p>
            <a:pPr>
              <a:buNone/>
            </a:pPr>
            <a:r>
              <a:rPr lang="fr-FR" sz="5600" dirty="0" smtClean="0"/>
              <a:t>Articulation  </a:t>
            </a:r>
            <a:r>
              <a:rPr lang="fr-FR" sz="5600" dirty="0" smtClean="0"/>
              <a:t>rural /urbain respectée : </a:t>
            </a:r>
            <a:r>
              <a:rPr lang="fr-FR" sz="5600" b="1" dirty="0" smtClean="0"/>
              <a:t>10</a:t>
            </a:r>
            <a:r>
              <a:rPr lang="fr-FR" sz="5600" dirty="0" smtClean="0"/>
              <a:t> </a:t>
            </a:r>
          </a:p>
          <a:p>
            <a:pPr>
              <a:buNone/>
            </a:pPr>
            <a:r>
              <a:rPr lang="fr-FR" sz="5600" dirty="0" smtClean="0"/>
              <a:t> </a:t>
            </a:r>
          </a:p>
          <a:p>
            <a:pPr>
              <a:buNone/>
            </a:pPr>
            <a:r>
              <a:rPr lang="fr-FR" sz="5600" b="1" dirty="0" smtClean="0"/>
              <a:t>Dimension collective du projet .</a:t>
            </a:r>
            <a:endParaRPr lang="fr-FR" sz="5600" dirty="0" smtClean="0"/>
          </a:p>
          <a:p>
            <a:pPr>
              <a:buNone/>
            </a:pPr>
            <a:r>
              <a:rPr lang="fr-FR" sz="5600" dirty="0" smtClean="0"/>
              <a:t>Pas </a:t>
            </a:r>
            <a:r>
              <a:rPr lang="fr-FR" sz="5600" dirty="0" smtClean="0"/>
              <a:t>de dimension collective : </a:t>
            </a:r>
            <a:r>
              <a:rPr lang="fr-FR" sz="5600" b="1" dirty="0" smtClean="0"/>
              <a:t>0</a:t>
            </a:r>
            <a:endParaRPr lang="fr-FR" sz="5600" dirty="0" smtClean="0"/>
          </a:p>
          <a:p>
            <a:pPr>
              <a:buNone/>
            </a:pPr>
            <a:r>
              <a:rPr lang="fr-FR" sz="5600" dirty="0" smtClean="0"/>
              <a:t>Projet </a:t>
            </a:r>
            <a:r>
              <a:rPr lang="fr-FR" sz="5600" dirty="0" smtClean="0"/>
              <a:t>regroupant au moins 5 partenaires : </a:t>
            </a:r>
            <a:r>
              <a:rPr lang="fr-FR" sz="5600" b="1" dirty="0" smtClean="0"/>
              <a:t>5</a:t>
            </a:r>
            <a:endParaRPr lang="fr-FR" sz="5600" dirty="0" smtClean="0"/>
          </a:p>
          <a:p>
            <a:pPr>
              <a:buNone/>
            </a:pPr>
            <a:r>
              <a:rPr lang="fr-FR" sz="5600" dirty="0" smtClean="0"/>
              <a:t>Projet </a:t>
            </a:r>
            <a:r>
              <a:rPr lang="fr-FR" sz="5600" dirty="0" smtClean="0"/>
              <a:t>regroupant plus de 5 partenaires dans des activités différentes : </a:t>
            </a:r>
            <a:r>
              <a:rPr lang="fr-FR" sz="5600" b="1" dirty="0" smtClean="0"/>
              <a:t>10</a:t>
            </a:r>
            <a:endParaRPr lang="fr-FR" sz="5600" dirty="0" smtClean="0"/>
          </a:p>
          <a:p>
            <a:pPr>
              <a:buNone/>
            </a:pPr>
            <a:endParaRPr lang="fr-FR" sz="5600" dirty="0" smtClean="0"/>
          </a:p>
          <a:p>
            <a:pPr>
              <a:buNone/>
            </a:pPr>
            <a:r>
              <a:rPr lang="fr-FR" sz="5600" b="1" dirty="0" smtClean="0"/>
              <a:t>Actions </a:t>
            </a:r>
            <a:r>
              <a:rPr lang="fr-FR" sz="5600" b="1" dirty="0" smtClean="0"/>
              <a:t>visant à décloisonner le territoire et à promouvoir des approches pluri-acteurs et </a:t>
            </a:r>
            <a:r>
              <a:rPr lang="fr-FR" sz="5600" b="1" dirty="0" smtClean="0"/>
              <a:t>pluri-secteurs</a:t>
            </a:r>
          </a:p>
          <a:p>
            <a:pPr>
              <a:buNone/>
            </a:pPr>
            <a:r>
              <a:rPr lang="fr-FR" sz="5600" b="1" dirty="0" smtClean="0"/>
              <a:t>d’activité</a:t>
            </a:r>
            <a:endParaRPr lang="fr-FR" sz="5600" b="1" dirty="0" smtClean="0"/>
          </a:p>
          <a:p>
            <a:pPr>
              <a:buNone/>
            </a:pPr>
            <a:r>
              <a:rPr lang="fr-FR" sz="5600" dirty="0" smtClean="0"/>
              <a:t>Actions </a:t>
            </a:r>
            <a:r>
              <a:rPr lang="fr-FR" sz="5600" dirty="0" smtClean="0"/>
              <a:t>ne décloisonnant pas </a:t>
            </a:r>
            <a:r>
              <a:rPr lang="fr-FR" sz="5600" dirty="0" smtClean="0"/>
              <a:t>le </a:t>
            </a:r>
            <a:r>
              <a:rPr lang="fr-FR" sz="5600" dirty="0" smtClean="0"/>
              <a:t>Territoire (moins de 10 acteurs) : </a:t>
            </a:r>
            <a:r>
              <a:rPr lang="fr-FR" sz="5600" b="1" dirty="0" smtClean="0"/>
              <a:t>0</a:t>
            </a:r>
            <a:endParaRPr lang="fr-FR" sz="5600" dirty="0" smtClean="0"/>
          </a:p>
          <a:p>
            <a:pPr>
              <a:buNone/>
            </a:pPr>
            <a:r>
              <a:rPr lang="fr-FR" sz="5600" dirty="0" smtClean="0"/>
              <a:t>Actions </a:t>
            </a:r>
            <a:r>
              <a:rPr lang="fr-FR" sz="5600" dirty="0" smtClean="0"/>
              <a:t>promotionnant au moins 10 acteurs dans au moins 5 secteurs d’activités différentes : </a:t>
            </a:r>
            <a:r>
              <a:rPr lang="fr-FR" sz="5600" b="1" dirty="0" smtClean="0"/>
              <a:t>5</a:t>
            </a:r>
            <a:endParaRPr lang="fr-FR" sz="5600" dirty="0" smtClean="0"/>
          </a:p>
          <a:p>
            <a:pPr>
              <a:buNone/>
            </a:pPr>
            <a:r>
              <a:rPr lang="fr-FR" sz="5600" dirty="0" smtClean="0"/>
              <a:t>Actions  </a:t>
            </a:r>
            <a:r>
              <a:rPr lang="fr-FR" sz="5600" dirty="0" smtClean="0"/>
              <a:t>promotionnant plus de 10 acteurs dans au moins 10 secteurs d’activités différentes : </a:t>
            </a:r>
            <a:r>
              <a:rPr lang="fr-FR" sz="5600" b="1" dirty="0" smtClean="0"/>
              <a:t>10</a:t>
            </a:r>
            <a:endParaRPr lang="fr-FR" sz="5600" dirty="0" smtClean="0"/>
          </a:p>
          <a:p>
            <a:pPr>
              <a:buNone/>
            </a:pPr>
            <a:r>
              <a:rPr lang="fr-FR" sz="5600" dirty="0" smtClean="0"/>
              <a:t> </a:t>
            </a:r>
          </a:p>
          <a:p>
            <a:pPr>
              <a:buNone/>
            </a:pPr>
            <a:r>
              <a:rPr lang="fr-FR" sz="5600" b="1" dirty="0" smtClean="0"/>
              <a:t>Impact territorial </a:t>
            </a:r>
            <a:endParaRPr lang="fr-FR" sz="5600" dirty="0" smtClean="0"/>
          </a:p>
          <a:p>
            <a:pPr>
              <a:buNone/>
            </a:pPr>
            <a:r>
              <a:rPr lang="fr-FR" sz="5600" dirty="0" smtClean="0"/>
              <a:t>Projet </a:t>
            </a:r>
            <a:r>
              <a:rPr lang="fr-FR" sz="5600" dirty="0" smtClean="0"/>
              <a:t>impact communal : </a:t>
            </a:r>
            <a:r>
              <a:rPr lang="fr-FR" sz="5600" b="1" dirty="0" smtClean="0"/>
              <a:t>0</a:t>
            </a:r>
            <a:endParaRPr lang="fr-FR" sz="5600" dirty="0" smtClean="0"/>
          </a:p>
          <a:p>
            <a:pPr>
              <a:buNone/>
            </a:pPr>
            <a:r>
              <a:rPr lang="fr-FR" sz="5600" dirty="0" smtClean="0"/>
              <a:t>Projet </a:t>
            </a:r>
            <a:r>
              <a:rPr lang="fr-FR" sz="5600" dirty="0" smtClean="0"/>
              <a:t>impact intercommunal : </a:t>
            </a:r>
            <a:r>
              <a:rPr lang="fr-FR" sz="5600" b="1" dirty="0" smtClean="0"/>
              <a:t>5</a:t>
            </a:r>
            <a:endParaRPr lang="fr-FR" sz="5600" dirty="0" smtClean="0"/>
          </a:p>
          <a:p>
            <a:pPr>
              <a:buNone/>
            </a:pPr>
            <a:r>
              <a:rPr lang="fr-FR" sz="5600" dirty="0" smtClean="0"/>
              <a:t>Projet </a:t>
            </a:r>
            <a:r>
              <a:rPr lang="fr-FR" sz="5600" dirty="0" smtClean="0"/>
              <a:t>impact intercommunautaire : </a:t>
            </a:r>
            <a:r>
              <a:rPr lang="fr-FR" sz="5600" b="1" dirty="0" smtClean="0"/>
              <a:t>10</a:t>
            </a:r>
            <a:endParaRPr lang="fr-FR" sz="5600" dirty="0" smtClean="0"/>
          </a:p>
          <a:p>
            <a:pPr>
              <a:buNone/>
            </a:pPr>
            <a:r>
              <a:rPr lang="fr-FR" sz="5600" dirty="0" smtClean="0"/>
              <a:t> </a:t>
            </a:r>
            <a:endParaRPr lang="fr-FR" sz="5600" dirty="0"/>
          </a:p>
        </p:txBody>
      </p:sp>
      <p:pic>
        <p:nvPicPr>
          <p:cNvPr id="5"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buNone/>
            </a:pPr>
            <a:r>
              <a:rPr lang="fr-FR" sz="2200" b="1" dirty="0" smtClean="0">
                <a:solidFill>
                  <a:schemeClr val="tx2"/>
                </a:solidFill>
              </a:rPr>
              <a:t> </a:t>
            </a:r>
            <a:r>
              <a:rPr lang="fr-FR" sz="2200" b="1" dirty="0" smtClean="0">
                <a:solidFill>
                  <a:schemeClr val="tx2"/>
                </a:solidFill>
              </a:rPr>
              <a:t>Innover </a:t>
            </a:r>
            <a:r>
              <a:rPr lang="fr-FR" sz="2200" b="1" dirty="0" smtClean="0">
                <a:solidFill>
                  <a:schemeClr val="tx2"/>
                </a:solidFill>
              </a:rPr>
              <a:t>sur le </a:t>
            </a:r>
            <a:r>
              <a:rPr lang="fr-FR" sz="2200" b="1" dirty="0" smtClean="0">
                <a:solidFill>
                  <a:schemeClr val="tx2"/>
                </a:solidFill>
              </a:rPr>
              <a:t>Carcassonnais</a:t>
            </a:r>
          </a:p>
          <a:p>
            <a:pPr algn="ctr">
              <a:buNone/>
            </a:pPr>
            <a:endParaRPr lang="fr-FR" sz="2200" b="1" dirty="0" smtClean="0">
              <a:solidFill>
                <a:schemeClr val="tx2"/>
              </a:solidFill>
            </a:endParaRPr>
          </a:p>
          <a:p>
            <a:pPr>
              <a:buNone/>
            </a:pPr>
            <a:r>
              <a:rPr lang="fr-FR" sz="1900" b="1" dirty="0" smtClean="0"/>
              <a:t> </a:t>
            </a:r>
            <a:r>
              <a:rPr lang="fr-FR" sz="1700" b="1" dirty="0" smtClean="0"/>
              <a:t>Le </a:t>
            </a:r>
            <a:r>
              <a:rPr lang="fr-FR" sz="1700" b="1" dirty="0" smtClean="0"/>
              <a:t>projet est innovant au regard de l’existant</a:t>
            </a:r>
            <a:endParaRPr lang="fr-FR" sz="1700" dirty="0" smtClean="0"/>
          </a:p>
          <a:p>
            <a:pPr>
              <a:buNone/>
            </a:pPr>
            <a:r>
              <a:rPr lang="fr-FR" sz="1700" dirty="0" smtClean="0"/>
              <a:t>Le </a:t>
            </a:r>
            <a:r>
              <a:rPr lang="fr-FR" sz="1700" dirty="0" smtClean="0"/>
              <a:t>projet n’est pas innovant en regard de l’existant : </a:t>
            </a:r>
            <a:r>
              <a:rPr lang="fr-FR" sz="1700" b="1" dirty="0" smtClean="0"/>
              <a:t>0</a:t>
            </a:r>
            <a:endParaRPr lang="fr-FR" sz="1700" dirty="0" smtClean="0"/>
          </a:p>
          <a:p>
            <a:pPr>
              <a:buNone/>
            </a:pPr>
            <a:r>
              <a:rPr lang="fr-FR" sz="1700" dirty="0" smtClean="0"/>
              <a:t>Le </a:t>
            </a:r>
            <a:r>
              <a:rPr lang="fr-FR" sz="1700" dirty="0" smtClean="0"/>
              <a:t>projet est innovant car il répond  au moins à 2 des définitions proposées </a:t>
            </a:r>
            <a:r>
              <a:rPr lang="fr-FR" sz="1700" dirty="0" smtClean="0"/>
              <a:t>ci-dessous</a:t>
            </a:r>
            <a:r>
              <a:rPr lang="fr-FR" sz="1700" dirty="0" smtClean="0"/>
              <a:t> : </a:t>
            </a:r>
            <a:r>
              <a:rPr lang="fr-FR" sz="1700" b="1" dirty="0" smtClean="0"/>
              <a:t>5</a:t>
            </a:r>
            <a:endParaRPr lang="fr-FR" sz="1700" dirty="0" smtClean="0"/>
          </a:p>
          <a:p>
            <a:pPr>
              <a:buNone/>
            </a:pPr>
            <a:r>
              <a:rPr lang="fr-FR" sz="1700" dirty="0" smtClean="0"/>
              <a:t>Le </a:t>
            </a:r>
            <a:r>
              <a:rPr lang="fr-FR" sz="1700" dirty="0" smtClean="0"/>
              <a:t>projet est innovant car il répond à plus de 2 définitions proposées </a:t>
            </a:r>
            <a:r>
              <a:rPr lang="fr-FR" sz="1700" dirty="0" smtClean="0"/>
              <a:t>ci-dessous</a:t>
            </a:r>
            <a:r>
              <a:rPr lang="fr-FR" sz="1700" dirty="0" smtClean="0"/>
              <a:t> : </a:t>
            </a:r>
            <a:r>
              <a:rPr lang="fr-FR" sz="1700" b="1" dirty="0" smtClean="0"/>
              <a:t>10</a:t>
            </a:r>
          </a:p>
          <a:p>
            <a:pPr>
              <a:buNone/>
            </a:pPr>
            <a:endParaRPr lang="fr-FR" sz="1700" dirty="0" smtClean="0"/>
          </a:p>
          <a:p>
            <a:pPr>
              <a:buNone/>
            </a:pPr>
            <a:r>
              <a:rPr lang="fr-FR" sz="1700" dirty="0" smtClean="0"/>
              <a:t>Total des points: </a:t>
            </a:r>
            <a:endParaRPr lang="fr-FR" sz="1700" dirty="0" smtClean="0"/>
          </a:p>
          <a:p>
            <a:pPr>
              <a:buNone/>
            </a:pPr>
            <a:r>
              <a:rPr lang="fr-FR" sz="1700" dirty="0" smtClean="0"/>
              <a:t>Moyenne </a:t>
            </a:r>
            <a:r>
              <a:rPr lang="fr-FR" sz="1700" dirty="0" smtClean="0"/>
              <a:t>obtenue sur les 5 questions </a:t>
            </a:r>
            <a:r>
              <a:rPr lang="fr-FR" sz="1700" dirty="0" smtClean="0"/>
              <a:t>:</a:t>
            </a:r>
          </a:p>
          <a:p>
            <a:pPr>
              <a:buNone/>
            </a:pPr>
            <a:r>
              <a:rPr lang="fr-FR" sz="1700" b="1" dirty="0" smtClean="0"/>
              <a:t>A rajouter pour la catégorie « productions de qualité »</a:t>
            </a:r>
          </a:p>
          <a:p>
            <a:pPr>
              <a:buNone/>
            </a:pPr>
            <a:r>
              <a:rPr lang="fr-FR" sz="1700" dirty="0" smtClean="0"/>
              <a:t>Note obtenue sur le questionnaire « Productions de qualité »:</a:t>
            </a:r>
          </a:p>
          <a:p>
            <a:pPr>
              <a:buNone/>
            </a:pPr>
            <a:r>
              <a:rPr lang="fr-FR" sz="1700" dirty="0" smtClean="0"/>
              <a:t>Moyenne obtenue sur les 6 (7 ou 8) questions: </a:t>
            </a:r>
            <a:endParaRPr lang="fr-FR" sz="1700" dirty="0" smtClean="0"/>
          </a:p>
          <a:p>
            <a:pPr>
              <a:buNone/>
            </a:pPr>
            <a:r>
              <a:rPr lang="fr-FR" sz="1900" dirty="0" smtClean="0"/>
              <a:t> </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
        <p:nvSpPr>
          <p:cNvPr id="6" name="Espace réservé du contenu 5"/>
          <p:cNvSpPr>
            <a:spLocks noGrp="1"/>
          </p:cNvSpPr>
          <p:nvPr>
            <p:ph idx="1"/>
          </p:nvPr>
        </p:nvSpPr>
        <p:spPr/>
        <p:txBody>
          <a:bodyPr>
            <a:normAutofit fontScale="70000" lnSpcReduction="20000"/>
          </a:bodyPr>
          <a:lstStyle/>
          <a:p>
            <a:r>
              <a:rPr lang="fr-FR" dirty="0" smtClean="0"/>
              <a:t>Les membres du comité de programmation (après audition éventuelle du porteur de projet),  attribueront à bulletin secret une notation au regard des précisions fournies par le comité technique : </a:t>
            </a:r>
            <a:endParaRPr lang="fr-FR" dirty="0" smtClean="0"/>
          </a:p>
          <a:p>
            <a:pPr>
              <a:buNone/>
            </a:pPr>
            <a:r>
              <a:rPr lang="fr-FR" b="1" dirty="0" smtClean="0"/>
              <a:t>0 </a:t>
            </a:r>
            <a:r>
              <a:rPr lang="fr-FR" b="1" dirty="0" smtClean="0"/>
              <a:t>(aucune contribution) 5 (bonne contribution) et 10 (projet exemplaire </a:t>
            </a:r>
            <a:r>
              <a:rPr lang="fr-FR" b="1" dirty="0" smtClean="0"/>
              <a:t>sur ce </a:t>
            </a:r>
            <a:r>
              <a:rPr lang="fr-FR" b="1" dirty="0" smtClean="0"/>
              <a:t>critère</a:t>
            </a:r>
            <a:r>
              <a:rPr lang="fr-FR" b="1" dirty="0" smtClean="0"/>
              <a:t>).</a:t>
            </a:r>
          </a:p>
          <a:p>
            <a:r>
              <a:rPr lang="fr-FR" dirty="0" smtClean="0"/>
              <a:t>En </a:t>
            </a:r>
            <a:r>
              <a:rPr lang="fr-FR" dirty="0" smtClean="0"/>
              <a:t>fonction de la note moyenne obtenue, le comité de programmation pourra statuer sur le projet.</a:t>
            </a:r>
          </a:p>
          <a:p>
            <a:r>
              <a:rPr lang="fr-FR" dirty="0" smtClean="0"/>
              <a:t>Un projet dont la </a:t>
            </a:r>
            <a:r>
              <a:rPr lang="fr-FR" b="1" dirty="0" smtClean="0"/>
              <a:t>note finale moyenne serait en dessous de 3 </a:t>
            </a:r>
            <a:r>
              <a:rPr lang="fr-FR" dirty="0" smtClean="0"/>
              <a:t>(soit une moyenne de 15 points pour les 5 questions pour être retenu) </a:t>
            </a:r>
            <a:r>
              <a:rPr lang="fr-FR" b="1" dirty="0" smtClean="0"/>
              <a:t>ou en dessous de 5 </a:t>
            </a:r>
            <a:r>
              <a:rPr lang="fr-FR" dirty="0" smtClean="0"/>
              <a:t>( pour les productions de qualité) </a:t>
            </a:r>
            <a:r>
              <a:rPr lang="fr-FR" b="1" dirty="0" smtClean="0"/>
              <a:t>sera </a:t>
            </a:r>
            <a:r>
              <a:rPr lang="fr-FR" b="1" dirty="0" smtClean="0"/>
              <a:t>automatiquement éliminé.</a:t>
            </a:r>
            <a:r>
              <a:rPr lang="fr-FR" dirty="0" smtClean="0"/>
              <a:t> Si celui-ci correspond à la stratégie du GAL, il pourra toutefois être retravaillé par le porteur de projet en fonction des préconisations du comité technique et du comité de programmation pour être présenté une nouvelle fois.</a:t>
            </a:r>
          </a:p>
          <a:p>
            <a:pPr>
              <a:buNone/>
            </a:pP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buNone/>
            </a:pPr>
            <a:r>
              <a:rPr lang="fr-FR" b="1" dirty="0" smtClean="0">
                <a:solidFill>
                  <a:schemeClr val="tx2"/>
                </a:solidFill>
              </a:rPr>
              <a:t>Fiche-Action n°4 : Faire connaître, en interne et en externe, les richesses du </a:t>
            </a:r>
            <a:r>
              <a:rPr lang="fr-FR" b="1" dirty="0" smtClean="0">
                <a:solidFill>
                  <a:schemeClr val="tx2"/>
                </a:solidFill>
              </a:rPr>
              <a:t>territoire</a:t>
            </a:r>
          </a:p>
          <a:p>
            <a:pPr>
              <a:buNone/>
            </a:pPr>
            <a:r>
              <a:rPr lang="fr-FR" b="1" dirty="0" smtClean="0">
                <a:solidFill>
                  <a:schemeClr val="tx2"/>
                </a:solidFill>
              </a:rPr>
              <a:t>et </a:t>
            </a:r>
            <a:r>
              <a:rPr lang="fr-FR" b="1" dirty="0" smtClean="0">
                <a:solidFill>
                  <a:schemeClr val="tx2"/>
                </a:solidFill>
              </a:rPr>
              <a:t>de ses productions, pour attirer des visiteurs et des </a:t>
            </a:r>
            <a:r>
              <a:rPr lang="fr-FR" b="1" dirty="0" smtClean="0">
                <a:solidFill>
                  <a:schemeClr val="tx2"/>
                </a:solidFill>
              </a:rPr>
              <a:t>consommateurs</a:t>
            </a:r>
            <a:r>
              <a:rPr lang="fr-FR" b="1" dirty="0" smtClean="0">
                <a:solidFill>
                  <a:schemeClr val="tx2"/>
                </a:solidFill>
              </a:rPr>
              <a:t> </a:t>
            </a:r>
            <a:r>
              <a:rPr lang="fr-FR" sz="1800" b="1" dirty="0" smtClean="0">
                <a:solidFill>
                  <a:srgbClr val="FF0000"/>
                </a:solidFill>
              </a:rPr>
              <a:t>(page 22)</a:t>
            </a:r>
            <a:endParaRPr lang="fr-FR" sz="1800" dirty="0" smtClean="0">
              <a:solidFill>
                <a:srgbClr val="FF0000"/>
              </a:solidFill>
            </a:endParaRPr>
          </a:p>
          <a:p>
            <a:pPr lvl="0"/>
            <a:r>
              <a:rPr lang="fr-FR" b="1" dirty="0" smtClean="0"/>
              <a:t>Modalités de sélection des projets : soumission en continue </a:t>
            </a:r>
            <a:r>
              <a:rPr lang="fr-FR" dirty="0" smtClean="0"/>
              <a:t>et </a:t>
            </a:r>
            <a:r>
              <a:rPr lang="fr-FR" b="1" dirty="0" smtClean="0"/>
              <a:t>possibilité d’Appel à Projets</a:t>
            </a:r>
            <a:r>
              <a:rPr lang="fr-FR" dirty="0" smtClean="0"/>
              <a:t>  </a:t>
            </a:r>
            <a:r>
              <a:rPr lang="fr-FR" sz="2500" dirty="0" smtClean="0"/>
              <a:t>concernant le point 2 « Développement d’une offre culturelle et évènementielle diffusée sur le territoire, valorisant le Carcassonnais » afin de faire émerger des projets correspondant à la stratégie.</a:t>
            </a:r>
          </a:p>
          <a:p>
            <a:pPr lvl="0"/>
            <a:r>
              <a:rPr lang="fr-FR" b="1" dirty="0" smtClean="0"/>
              <a:t>Taux d’Aide Publique : 80%</a:t>
            </a:r>
            <a:r>
              <a:rPr lang="fr-FR" dirty="0" smtClean="0"/>
              <a:t> </a:t>
            </a:r>
            <a:endParaRPr lang="fr-FR" dirty="0" smtClean="0"/>
          </a:p>
          <a:p>
            <a:pPr lvl="0">
              <a:buNone/>
            </a:pPr>
            <a:r>
              <a:rPr lang="fr-FR" sz="2500" dirty="0" smtClean="0"/>
              <a:t>(</a:t>
            </a:r>
            <a:r>
              <a:rPr lang="fr-FR" sz="2500" dirty="0" smtClean="0"/>
              <a:t>Ce taux peut être limité, le cas échéant, en fonction du Régime d’Aides d’Etat applicable). </a:t>
            </a:r>
          </a:p>
          <a:p>
            <a:pPr>
              <a:buNone/>
            </a:pPr>
            <a:r>
              <a:rPr lang="fr-FR" sz="2500" i="1" dirty="0" smtClean="0"/>
              <a:t>Sous réserve de ne pas relever des régimes d’Aide d’Etat ou de relever du Règlement n°1407/2013 relatif </a:t>
            </a:r>
            <a:r>
              <a:rPr lang="fr-FR" sz="2500" i="1" dirty="0" smtClean="0"/>
              <a:t>aux</a:t>
            </a:r>
          </a:p>
          <a:p>
            <a:pPr>
              <a:buNone/>
            </a:pPr>
            <a:r>
              <a:rPr lang="fr-FR" sz="2500" i="1" dirty="0" smtClean="0"/>
              <a:t>aides </a:t>
            </a:r>
            <a:r>
              <a:rPr lang="fr-FR" sz="2500" i="1" dirty="0" smtClean="0"/>
              <a:t>de </a:t>
            </a:r>
            <a:r>
              <a:rPr lang="fr-FR" sz="2500" i="1" dirty="0" err="1" smtClean="0"/>
              <a:t>minimis</a:t>
            </a:r>
            <a:r>
              <a:rPr lang="fr-FR" sz="2500" i="1" dirty="0" smtClean="0"/>
              <a:t>, le taux d’Aide pour l’ensemble de cette Fiche-Action est de 80%.  Dans le cas contraire, </a:t>
            </a:r>
            <a:r>
              <a:rPr lang="fr-FR" sz="2500" i="1" dirty="0" smtClean="0"/>
              <a:t>il</a:t>
            </a:r>
          </a:p>
          <a:p>
            <a:pPr>
              <a:buNone/>
            </a:pPr>
            <a:r>
              <a:rPr lang="fr-FR" sz="2500" i="1" dirty="0" smtClean="0"/>
              <a:t>pourra </a:t>
            </a:r>
            <a:r>
              <a:rPr lang="fr-FR" sz="2500" i="1" dirty="0" smtClean="0"/>
              <a:t>être limité, à l’instruction en fonction  des conditions fixées dans le régime d’Aide</a:t>
            </a:r>
            <a:endParaRPr lang="fr-FR" sz="2500" dirty="0" smtClean="0"/>
          </a:p>
          <a:p>
            <a:pPr lvl="0"/>
            <a:r>
              <a:rPr lang="fr-FR" b="1" dirty="0" smtClean="0"/>
              <a:t>Taux de cofinancement du FEADER : 80%</a:t>
            </a:r>
            <a:endParaRPr lang="fr-FR" dirty="0" smtClean="0"/>
          </a:p>
          <a:p>
            <a:r>
              <a:rPr lang="fr-FR" b="1" dirty="0" smtClean="0"/>
              <a:t>Plancher</a:t>
            </a:r>
            <a:r>
              <a:rPr lang="fr-FR" dirty="0" smtClean="0"/>
              <a:t> : seules les opérations présentant un montant d’aide publique </a:t>
            </a:r>
            <a:r>
              <a:rPr lang="fr-FR" b="1" dirty="0" smtClean="0"/>
              <a:t>de plus de 5 000 €</a:t>
            </a:r>
            <a:r>
              <a:rPr lang="fr-FR" dirty="0" smtClean="0"/>
              <a:t> pourront être soutenues. </a:t>
            </a:r>
          </a:p>
          <a:p>
            <a:r>
              <a:rPr lang="fr-FR" b="1" dirty="0" smtClean="0"/>
              <a:t>Plafond : 100 000€</a:t>
            </a:r>
            <a:r>
              <a:rPr lang="fr-FR" dirty="0" smtClean="0"/>
              <a:t> d’aide publique</a:t>
            </a:r>
            <a:r>
              <a:rPr lang="fr-FR" dirty="0" smtClean="0"/>
              <a:t>.</a:t>
            </a:r>
          </a:p>
          <a:p>
            <a:pPr>
              <a:buNone/>
            </a:pPr>
            <a:endParaRPr lang="fr-FR" dirty="0" smtClean="0"/>
          </a:p>
          <a:p>
            <a:pPr>
              <a:buNone/>
            </a:pPr>
            <a:r>
              <a:rPr lang="fr-FR" b="1" dirty="0" smtClean="0">
                <a:solidFill>
                  <a:srgbClr val="C00000"/>
                </a:solidFill>
              </a:rPr>
              <a:t>Plancher </a:t>
            </a:r>
            <a:r>
              <a:rPr lang="fr-FR" b="1" dirty="0" smtClean="0">
                <a:solidFill>
                  <a:srgbClr val="C00000"/>
                </a:solidFill>
              </a:rPr>
              <a:t>et plafond pourront être modifiés ou supprimés  si le dossier </a:t>
            </a:r>
            <a:r>
              <a:rPr lang="fr-FR" b="1" dirty="0" smtClean="0">
                <a:solidFill>
                  <a:srgbClr val="C00000"/>
                </a:solidFill>
              </a:rPr>
              <a:t>présenté</a:t>
            </a:r>
          </a:p>
          <a:p>
            <a:pPr>
              <a:buNone/>
            </a:pPr>
            <a:r>
              <a:rPr lang="fr-FR" b="1" dirty="0" smtClean="0">
                <a:solidFill>
                  <a:srgbClr val="C00000"/>
                </a:solidFill>
              </a:rPr>
              <a:t>obtient </a:t>
            </a:r>
            <a:r>
              <a:rPr lang="fr-FR" b="1" dirty="0" smtClean="0">
                <a:solidFill>
                  <a:srgbClr val="C00000"/>
                </a:solidFill>
              </a:rPr>
              <a:t>la note maximum soit 10</a:t>
            </a:r>
            <a:r>
              <a:rPr lang="fr-FR" b="1" dirty="0" smtClean="0">
                <a:solidFill>
                  <a:srgbClr val="C00000"/>
                </a:solidFill>
              </a:rPr>
              <a:t>.</a:t>
            </a:r>
            <a:endParaRPr lang="fr-FR" dirty="0" smtClean="0">
              <a:solidFill>
                <a:srgbClr val="C00000"/>
              </a:solidFill>
            </a:endParaRP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0000" lnSpcReduction="20000"/>
          </a:bodyPr>
          <a:lstStyle/>
          <a:p>
            <a:pPr algn="ctr">
              <a:buNone/>
            </a:pPr>
            <a:r>
              <a:rPr lang="fr-FR" sz="4000" b="1" dirty="0" smtClean="0">
                <a:solidFill>
                  <a:schemeClr val="tx2"/>
                </a:solidFill>
              </a:rPr>
              <a:t>Renforcer </a:t>
            </a:r>
            <a:r>
              <a:rPr lang="fr-FR" sz="4000" b="1" dirty="0" smtClean="0">
                <a:solidFill>
                  <a:schemeClr val="tx2"/>
                </a:solidFill>
              </a:rPr>
              <a:t>les liens sur le Carcassonnais pour un développement </a:t>
            </a:r>
            <a:r>
              <a:rPr lang="fr-FR" sz="4000" b="1" dirty="0" smtClean="0">
                <a:solidFill>
                  <a:schemeClr val="tx2"/>
                </a:solidFill>
              </a:rPr>
              <a:t> équilibré </a:t>
            </a:r>
            <a:r>
              <a:rPr lang="fr-FR" sz="4000" b="1" dirty="0" smtClean="0">
                <a:solidFill>
                  <a:schemeClr val="tx2"/>
                </a:solidFill>
              </a:rPr>
              <a:t>du </a:t>
            </a:r>
            <a:r>
              <a:rPr lang="fr-FR" sz="4000" b="1" dirty="0" smtClean="0">
                <a:solidFill>
                  <a:schemeClr val="tx2"/>
                </a:solidFill>
              </a:rPr>
              <a:t>territoire</a:t>
            </a:r>
          </a:p>
          <a:p>
            <a:pPr>
              <a:buNone/>
            </a:pPr>
            <a:endParaRPr lang="fr-FR" b="1" dirty="0" smtClean="0">
              <a:solidFill>
                <a:schemeClr val="tx2"/>
              </a:solidFill>
            </a:endParaRPr>
          </a:p>
          <a:p>
            <a:pPr>
              <a:buNone/>
            </a:pPr>
            <a:r>
              <a:rPr lang="fr-FR" b="1" dirty="0" smtClean="0"/>
              <a:t>Articulation </a:t>
            </a:r>
            <a:r>
              <a:rPr lang="fr-FR" b="1" dirty="0" smtClean="0"/>
              <a:t>rural/urbain</a:t>
            </a:r>
            <a:endParaRPr lang="fr-FR" dirty="0" smtClean="0"/>
          </a:p>
          <a:p>
            <a:pPr>
              <a:buNone/>
            </a:pPr>
            <a:r>
              <a:rPr lang="fr-FR" dirty="0" smtClean="0"/>
              <a:t>Aucune articulation rural/urbain : </a:t>
            </a:r>
            <a:r>
              <a:rPr lang="fr-FR" b="1" dirty="0" smtClean="0"/>
              <a:t>0</a:t>
            </a:r>
            <a:endParaRPr lang="fr-FR" dirty="0" smtClean="0"/>
          </a:p>
          <a:p>
            <a:pPr>
              <a:buNone/>
            </a:pPr>
            <a:r>
              <a:rPr lang="fr-FR" dirty="0" smtClean="0"/>
              <a:t>Projet </a:t>
            </a:r>
            <a:r>
              <a:rPr lang="fr-FR" dirty="0" smtClean="0"/>
              <a:t>ayant des retombées sur plusieurs parties du territoire : </a:t>
            </a:r>
            <a:r>
              <a:rPr lang="fr-FR" b="1" dirty="0" smtClean="0"/>
              <a:t>5</a:t>
            </a:r>
            <a:endParaRPr lang="fr-FR" dirty="0" smtClean="0"/>
          </a:p>
          <a:p>
            <a:pPr>
              <a:buNone/>
            </a:pPr>
            <a:r>
              <a:rPr lang="fr-FR" dirty="0" smtClean="0"/>
              <a:t>Articulation  </a:t>
            </a:r>
            <a:r>
              <a:rPr lang="fr-FR" dirty="0" smtClean="0"/>
              <a:t>rural /urbain respectée : </a:t>
            </a:r>
            <a:r>
              <a:rPr lang="fr-FR" b="1" dirty="0" smtClean="0"/>
              <a:t>10</a:t>
            </a:r>
          </a:p>
          <a:p>
            <a:pPr>
              <a:buNone/>
            </a:pPr>
            <a:endParaRPr lang="fr-FR" dirty="0" smtClean="0"/>
          </a:p>
          <a:p>
            <a:pPr>
              <a:buNone/>
            </a:pPr>
            <a:r>
              <a:rPr lang="fr-FR" b="1" dirty="0" smtClean="0"/>
              <a:t>Dimension </a:t>
            </a:r>
            <a:r>
              <a:rPr lang="fr-FR" b="1" dirty="0" smtClean="0"/>
              <a:t>collective du projet</a:t>
            </a:r>
          </a:p>
          <a:p>
            <a:pPr>
              <a:buNone/>
            </a:pPr>
            <a:r>
              <a:rPr lang="fr-FR" b="1" dirty="0" smtClean="0"/>
              <a:t> </a:t>
            </a:r>
            <a:r>
              <a:rPr lang="fr-FR" dirty="0" smtClean="0"/>
              <a:t>Pas </a:t>
            </a:r>
            <a:r>
              <a:rPr lang="fr-FR" dirty="0" smtClean="0"/>
              <a:t>de dimension collective : </a:t>
            </a:r>
            <a:r>
              <a:rPr lang="fr-FR" b="1" dirty="0" smtClean="0"/>
              <a:t>0</a:t>
            </a:r>
            <a:endParaRPr lang="fr-FR" dirty="0" smtClean="0"/>
          </a:p>
          <a:p>
            <a:pPr>
              <a:buNone/>
            </a:pPr>
            <a:r>
              <a:rPr lang="fr-FR" dirty="0" smtClean="0"/>
              <a:t>Projet </a:t>
            </a:r>
            <a:r>
              <a:rPr lang="fr-FR" dirty="0" smtClean="0"/>
              <a:t>regroupant au moins 5 partenaires : </a:t>
            </a:r>
            <a:r>
              <a:rPr lang="fr-FR" b="1" dirty="0" smtClean="0"/>
              <a:t>5</a:t>
            </a:r>
            <a:endParaRPr lang="fr-FR" dirty="0" smtClean="0"/>
          </a:p>
          <a:p>
            <a:pPr>
              <a:buNone/>
            </a:pPr>
            <a:r>
              <a:rPr lang="fr-FR" dirty="0" smtClean="0"/>
              <a:t>Projet </a:t>
            </a:r>
            <a:r>
              <a:rPr lang="fr-FR" dirty="0" smtClean="0"/>
              <a:t>regroupant plus de 5 partenaires dans des activités différentes : </a:t>
            </a:r>
            <a:r>
              <a:rPr lang="fr-FR" b="1" dirty="0" smtClean="0"/>
              <a:t>10</a:t>
            </a:r>
            <a:endParaRPr lang="fr-FR" dirty="0" smtClean="0"/>
          </a:p>
          <a:p>
            <a:pPr>
              <a:buNone/>
            </a:pPr>
            <a:r>
              <a:rPr lang="fr-FR" dirty="0" smtClean="0"/>
              <a:t> </a:t>
            </a:r>
          </a:p>
          <a:p>
            <a:pPr>
              <a:buNone/>
            </a:pPr>
            <a:r>
              <a:rPr lang="fr-FR" b="1" dirty="0" smtClean="0"/>
              <a:t>Actions </a:t>
            </a:r>
            <a:r>
              <a:rPr lang="fr-FR" b="1" dirty="0" smtClean="0"/>
              <a:t>visant à décloisonner le territoire et à promouvoir des approches pluri-acteurs et pluri-secteurs d’activités</a:t>
            </a:r>
            <a:endParaRPr lang="fr-FR" dirty="0" smtClean="0"/>
          </a:p>
          <a:p>
            <a:pPr>
              <a:buNone/>
            </a:pPr>
            <a:r>
              <a:rPr lang="fr-FR" dirty="0" smtClean="0"/>
              <a:t> Actions ne décloisonnant pas </a:t>
            </a:r>
            <a:r>
              <a:rPr lang="fr-FR" dirty="0" smtClean="0"/>
              <a:t>le </a:t>
            </a:r>
            <a:r>
              <a:rPr lang="fr-FR" dirty="0" smtClean="0"/>
              <a:t>Territoire (moins de 10 acteurs) : </a:t>
            </a:r>
            <a:r>
              <a:rPr lang="fr-FR" b="1" dirty="0" smtClean="0"/>
              <a:t>0</a:t>
            </a:r>
            <a:endParaRPr lang="fr-FR" dirty="0" smtClean="0"/>
          </a:p>
          <a:p>
            <a:pPr>
              <a:buNone/>
            </a:pPr>
            <a:r>
              <a:rPr lang="fr-FR" dirty="0" smtClean="0"/>
              <a:t>Actions </a:t>
            </a:r>
            <a:r>
              <a:rPr lang="fr-FR" dirty="0" smtClean="0"/>
              <a:t>promotionnant au moins 10 acteurs dans au moins 5 secteurs d’activités différentes : </a:t>
            </a:r>
            <a:r>
              <a:rPr lang="fr-FR" b="1" dirty="0" smtClean="0"/>
              <a:t>5</a:t>
            </a:r>
            <a:endParaRPr lang="fr-FR" dirty="0" smtClean="0"/>
          </a:p>
          <a:p>
            <a:pPr>
              <a:buNone/>
            </a:pPr>
            <a:r>
              <a:rPr lang="fr-FR" dirty="0" smtClean="0"/>
              <a:t>Actions  </a:t>
            </a:r>
            <a:r>
              <a:rPr lang="fr-FR" dirty="0" smtClean="0"/>
              <a:t>promotionnant plus de 10 acteurs dans au moins 10 secteurs d’activités différentes : </a:t>
            </a:r>
            <a:r>
              <a:rPr lang="fr-FR" b="1" dirty="0" smtClean="0"/>
              <a:t>10</a:t>
            </a:r>
            <a:endParaRPr lang="fr-FR" dirty="0" smtClean="0"/>
          </a:p>
          <a:p>
            <a:pPr>
              <a:buNone/>
            </a:pPr>
            <a:endParaRPr lang="fr-FR" dirty="0" smtClean="0"/>
          </a:p>
          <a:p>
            <a:pPr>
              <a:buNone/>
            </a:pPr>
            <a:r>
              <a:rPr lang="fr-FR" b="1" dirty="0" smtClean="0"/>
              <a:t>Impact </a:t>
            </a:r>
            <a:r>
              <a:rPr lang="fr-FR" b="1" dirty="0" smtClean="0"/>
              <a:t>territorial </a:t>
            </a:r>
            <a:endParaRPr lang="fr-FR" dirty="0" smtClean="0"/>
          </a:p>
          <a:p>
            <a:pPr>
              <a:buNone/>
            </a:pPr>
            <a:r>
              <a:rPr lang="fr-FR" dirty="0" smtClean="0"/>
              <a:t>Projet impact communal : </a:t>
            </a:r>
            <a:r>
              <a:rPr lang="fr-FR" b="1" dirty="0" smtClean="0"/>
              <a:t>0</a:t>
            </a:r>
            <a:endParaRPr lang="fr-FR" dirty="0" smtClean="0"/>
          </a:p>
          <a:p>
            <a:pPr>
              <a:buNone/>
            </a:pPr>
            <a:r>
              <a:rPr lang="fr-FR" dirty="0" smtClean="0"/>
              <a:t>Projet </a:t>
            </a:r>
            <a:r>
              <a:rPr lang="fr-FR" dirty="0" smtClean="0"/>
              <a:t>impact intercommunal : </a:t>
            </a:r>
            <a:r>
              <a:rPr lang="fr-FR" b="1" dirty="0" smtClean="0"/>
              <a:t>5</a:t>
            </a:r>
            <a:endParaRPr lang="fr-FR" dirty="0" smtClean="0"/>
          </a:p>
          <a:p>
            <a:pPr>
              <a:buNone/>
            </a:pPr>
            <a:r>
              <a:rPr lang="fr-FR" dirty="0" smtClean="0"/>
              <a:t>Projet </a:t>
            </a:r>
            <a:r>
              <a:rPr lang="fr-FR" dirty="0" smtClean="0"/>
              <a:t>impact intercommunautaire : </a:t>
            </a:r>
            <a:r>
              <a:rPr lang="fr-FR" b="1" dirty="0" smtClean="0"/>
              <a:t>10  </a:t>
            </a:r>
            <a:endParaRPr lang="fr-FR" dirty="0" smtClean="0"/>
          </a:p>
          <a:p>
            <a:pPr>
              <a:buNone/>
            </a:pPr>
            <a:endParaRPr lang="fr-FR" dirty="0" smtClean="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0000" lnSpcReduction="20000"/>
          </a:bodyPr>
          <a:lstStyle/>
          <a:p>
            <a:pPr algn="ctr">
              <a:buNone/>
            </a:pPr>
            <a:r>
              <a:rPr lang="fr-FR" sz="4000" b="1" dirty="0" smtClean="0">
                <a:solidFill>
                  <a:schemeClr val="tx2"/>
                </a:solidFill>
              </a:rPr>
              <a:t>Développer </a:t>
            </a:r>
            <a:r>
              <a:rPr lang="fr-FR" sz="4000" b="1" dirty="0" smtClean="0">
                <a:solidFill>
                  <a:schemeClr val="tx2"/>
                </a:solidFill>
              </a:rPr>
              <a:t>l’économie sur le Carcassonnais</a:t>
            </a:r>
          </a:p>
          <a:p>
            <a:pPr>
              <a:buNone/>
            </a:pPr>
            <a:r>
              <a:rPr lang="fr-FR" b="1" dirty="0" smtClean="0"/>
              <a:t>Maintien </a:t>
            </a:r>
            <a:r>
              <a:rPr lang="fr-FR" b="1" dirty="0" smtClean="0"/>
              <a:t>ou création d’emplois</a:t>
            </a:r>
            <a:endParaRPr lang="fr-FR" dirty="0" smtClean="0"/>
          </a:p>
          <a:p>
            <a:pPr>
              <a:buNone/>
            </a:pPr>
            <a:r>
              <a:rPr lang="fr-FR" dirty="0" smtClean="0"/>
              <a:t>Pas </a:t>
            </a:r>
            <a:r>
              <a:rPr lang="fr-FR" dirty="0" smtClean="0"/>
              <a:t>d’emplois salariés : </a:t>
            </a:r>
            <a:r>
              <a:rPr lang="fr-FR" b="1" dirty="0" smtClean="0"/>
              <a:t>0</a:t>
            </a:r>
            <a:endParaRPr lang="fr-FR" dirty="0" smtClean="0"/>
          </a:p>
          <a:p>
            <a:pPr>
              <a:buNone/>
            </a:pPr>
            <a:r>
              <a:rPr lang="fr-FR" dirty="0" smtClean="0"/>
              <a:t>Maintien </a:t>
            </a:r>
            <a:r>
              <a:rPr lang="fr-FR" dirty="0" smtClean="0"/>
              <a:t>d’au moins 1 emploi : </a:t>
            </a:r>
            <a:r>
              <a:rPr lang="fr-FR" b="1" dirty="0" smtClean="0"/>
              <a:t>5</a:t>
            </a:r>
            <a:endParaRPr lang="fr-FR" dirty="0" smtClean="0"/>
          </a:p>
          <a:p>
            <a:pPr>
              <a:buNone/>
            </a:pPr>
            <a:r>
              <a:rPr lang="fr-FR" dirty="0" smtClean="0"/>
              <a:t>Création </a:t>
            </a:r>
            <a:r>
              <a:rPr lang="fr-FR" dirty="0" smtClean="0"/>
              <a:t>d’emplois : </a:t>
            </a:r>
            <a:r>
              <a:rPr lang="fr-FR" b="1" dirty="0" smtClean="0"/>
              <a:t>10</a:t>
            </a:r>
            <a:endParaRPr lang="fr-FR" dirty="0" smtClean="0"/>
          </a:p>
          <a:p>
            <a:pPr algn="ctr">
              <a:buNone/>
            </a:pPr>
            <a:r>
              <a:rPr lang="fr-FR" sz="4000" b="1" dirty="0" smtClean="0">
                <a:solidFill>
                  <a:schemeClr val="tx2"/>
                </a:solidFill>
              </a:rPr>
              <a:t>Innover </a:t>
            </a:r>
            <a:r>
              <a:rPr lang="fr-FR" sz="4000" b="1" dirty="0" smtClean="0">
                <a:solidFill>
                  <a:schemeClr val="tx2"/>
                </a:solidFill>
              </a:rPr>
              <a:t>sur le Carcassonnais</a:t>
            </a:r>
          </a:p>
          <a:p>
            <a:pPr>
              <a:buNone/>
            </a:pPr>
            <a:r>
              <a:rPr lang="fr-FR" b="1" dirty="0" smtClean="0"/>
              <a:t>Le </a:t>
            </a:r>
            <a:r>
              <a:rPr lang="fr-FR" b="1" dirty="0" smtClean="0"/>
              <a:t>projet est innovant au regard de l’existant</a:t>
            </a:r>
            <a:endParaRPr lang="fr-FR" dirty="0" smtClean="0"/>
          </a:p>
          <a:p>
            <a:pPr>
              <a:buNone/>
            </a:pPr>
            <a:r>
              <a:rPr lang="fr-FR" dirty="0" smtClean="0"/>
              <a:t>Le </a:t>
            </a:r>
            <a:r>
              <a:rPr lang="fr-FR" dirty="0" smtClean="0"/>
              <a:t>projet n’est pas innovant en regard de l’existant : </a:t>
            </a:r>
            <a:r>
              <a:rPr lang="fr-FR" b="1" dirty="0" smtClean="0"/>
              <a:t>0</a:t>
            </a:r>
            <a:endParaRPr lang="fr-FR" dirty="0" smtClean="0"/>
          </a:p>
          <a:p>
            <a:pPr>
              <a:buNone/>
            </a:pPr>
            <a:r>
              <a:rPr lang="fr-FR" dirty="0" smtClean="0"/>
              <a:t>Le </a:t>
            </a:r>
            <a:r>
              <a:rPr lang="fr-FR" dirty="0" smtClean="0"/>
              <a:t>projet est innovant car il répond  au moins à 2 des définitions proposées ci-dessous : </a:t>
            </a:r>
            <a:r>
              <a:rPr lang="fr-FR" b="1" dirty="0" smtClean="0"/>
              <a:t>5</a:t>
            </a:r>
            <a:endParaRPr lang="fr-FR" dirty="0" smtClean="0"/>
          </a:p>
          <a:p>
            <a:pPr>
              <a:buNone/>
            </a:pPr>
            <a:r>
              <a:rPr lang="fr-FR" dirty="0" smtClean="0"/>
              <a:t>Le </a:t>
            </a:r>
            <a:r>
              <a:rPr lang="fr-FR" dirty="0" smtClean="0"/>
              <a:t>projet est innovant car il répond à plus de 2 définitions proposées ci-dessous : </a:t>
            </a:r>
            <a:r>
              <a:rPr lang="fr-FR" b="1" dirty="0" smtClean="0"/>
              <a:t>10</a:t>
            </a:r>
            <a:endParaRPr lang="fr-FR" dirty="0" smtClean="0"/>
          </a:p>
          <a:p>
            <a:pPr>
              <a:buNone/>
            </a:pPr>
            <a:r>
              <a:rPr lang="fr-FR" dirty="0" smtClean="0"/>
              <a:t> </a:t>
            </a:r>
          </a:p>
          <a:p>
            <a:pPr algn="ctr">
              <a:buNone/>
            </a:pPr>
            <a:r>
              <a:rPr lang="fr-FR" sz="4000" b="1" dirty="0" smtClean="0">
                <a:solidFill>
                  <a:schemeClr val="tx2"/>
                </a:solidFill>
              </a:rPr>
              <a:t>Préserver </a:t>
            </a:r>
            <a:r>
              <a:rPr lang="fr-FR" sz="4000" b="1" dirty="0" smtClean="0">
                <a:solidFill>
                  <a:schemeClr val="tx2"/>
                </a:solidFill>
              </a:rPr>
              <a:t>l’environnement</a:t>
            </a:r>
          </a:p>
          <a:p>
            <a:pPr>
              <a:buNone/>
            </a:pPr>
            <a:r>
              <a:rPr lang="fr-FR" b="1" dirty="0" smtClean="0"/>
              <a:t>Approche </a:t>
            </a:r>
            <a:r>
              <a:rPr lang="fr-FR" b="1" dirty="0" smtClean="0"/>
              <a:t>environnementale du projet et respect des documents cadre du </a:t>
            </a:r>
            <a:r>
              <a:rPr lang="fr-FR" b="1" dirty="0" smtClean="0"/>
              <a:t>territoire </a:t>
            </a:r>
            <a:r>
              <a:rPr lang="fr-FR" b="1" dirty="0" smtClean="0"/>
              <a:t>(Charte architecturale </a:t>
            </a:r>
            <a:r>
              <a:rPr lang="fr-FR" b="1" dirty="0" smtClean="0"/>
              <a:t>et</a:t>
            </a:r>
          </a:p>
          <a:p>
            <a:pPr>
              <a:buNone/>
            </a:pPr>
            <a:r>
              <a:rPr lang="fr-FR" b="1" dirty="0" smtClean="0"/>
              <a:t>paysagère </a:t>
            </a:r>
            <a:r>
              <a:rPr lang="fr-FR" b="1" dirty="0" smtClean="0"/>
              <a:t>du Pays, SCOT, SDA, SLOT…)</a:t>
            </a:r>
            <a:endParaRPr lang="fr-FR" dirty="0" smtClean="0"/>
          </a:p>
          <a:p>
            <a:pPr>
              <a:buNone/>
            </a:pPr>
            <a:r>
              <a:rPr lang="fr-FR" dirty="0" smtClean="0"/>
              <a:t>Le projet ne fait référence  aux documents cadres du territoire et n’a pas d’approche environnementale : </a:t>
            </a:r>
            <a:r>
              <a:rPr lang="fr-FR" b="1" dirty="0" smtClean="0"/>
              <a:t>0</a:t>
            </a:r>
            <a:endParaRPr lang="fr-FR" dirty="0" smtClean="0"/>
          </a:p>
          <a:p>
            <a:pPr>
              <a:buNone/>
            </a:pPr>
            <a:r>
              <a:rPr lang="fr-FR" dirty="0" smtClean="0"/>
              <a:t>Le </a:t>
            </a:r>
            <a:r>
              <a:rPr lang="fr-FR" dirty="0" smtClean="0"/>
              <a:t>projet a une approche environnementale </a:t>
            </a:r>
            <a:r>
              <a:rPr lang="fr-FR" b="1" dirty="0" smtClean="0"/>
              <a:t>ou</a:t>
            </a:r>
            <a:r>
              <a:rPr lang="fr-FR" dirty="0" smtClean="0"/>
              <a:t> respect des documents cadre : </a:t>
            </a:r>
            <a:r>
              <a:rPr lang="fr-FR" b="1" dirty="0" smtClean="0"/>
              <a:t>5</a:t>
            </a:r>
            <a:endParaRPr lang="fr-FR" dirty="0" smtClean="0"/>
          </a:p>
          <a:p>
            <a:pPr>
              <a:buNone/>
            </a:pPr>
            <a:r>
              <a:rPr lang="fr-FR" dirty="0" smtClean="0"/>
              <a:t>Le </a:t>
            </a:r>
            <a:r>
              <a:rPr lang="fr-FR" dirty="0" smtClean="0"/>
              <a:t>projet a une approche environnementale </a:t>
            </a:r>
            <a:r>
              <a:rPr lang="fr-FR" b="1" dirty="0" smtClean="0"/>
              <a:t>et</a:t>
            </a:r>
            <a:r>
              <a:rPr lang="fr-FR" dirty="0" smtClean="0"/>
              <a:t> fait référence aux documents cadre du territoire : </a:t>
            </a:r>
            <a:r>
              <a:rPr lang="fr-FR" b="1" dirty="0" smtClean="0"/>
              <a:t>10</a:t>
            </a:r>
            <a:endParaRPr lang="fr-FR" dirty="0" smtClean="0"/>
          </a:p>
          <a:p>
            <a:pPr>
              <a:buNone/>
            </a:pPr>
            <a:endParaRPr lang="fr-FR" dirty="0" smtClean="0"/>
          </a:p>
          <a:p>
            <a:pPr>
              <a:buNone/>
            </a:pPr>
            <a:r>
              <a:rPr lang="fr-FR" dirty="0" smtClean="0"/>
              <a:t>Total des points: </a:t>
            </a:r>
            <a:endParaRPr lang="fr-FR" dirty="0" smtClean="0"/>
          </a:p>
          <a:p>
            <a:pPr>
              <a:buNone/>
            </a:pPr>
            <a:r>
              <a:rPr lang="fr-FR" sz="3500" b="1" dirty="0" smtClean="0"/>
              <a:t>Moyenne </a:t>
            </a:r>
            <a:r>
              <a:rPr lang="fr-FR" sz="3500" b="1" dirty="0" smtClean="0"/>
              <a:t>obtenue sur les 7 questions :</a:t>
            </a:r>
            <a:endParaRPr lang="fr-FR" sz="3500" dirty="0" smtClean="0"/>
          </a:p>
          <a:p>
            <a:pPr>
              <a:buNone/>
            </a:pPr>
            <a:endParaRPr lang="fr-FR" dirty="0" smtClean="0"/>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r>
              <a:rPr lang="fr-FR" dirty="0" smtClean="0"/>
              <a:t>Les membres du comité de programmation (après audition éventuelle du porteur de projet),  attribueront à bulletin secret une notation au regard des précisions fournies par le comité technique </a:t>
            </a:r>
            <a:r>
              <a:rPr lang="fr-FR" dirty="0" smtClean="0"/>
              <a:t>:</a:t>
            </a:r>
          </a:p>
          <a:p>
            <a:pPr>
              <a:buNone/>
            </a:pPr>
            <a:r>
              <a:rPr lang="fr-FR" b="1" dirty="0" smtClean="0"/>
              <a:t> </a:t>
            </a:r>
            <a:r>
              <a:rPr lang="fr-FR" b="1" dirty="0" smtClean="0"/>
              <a:t>0 (aucune contribution) 5 (bonne contribution) et 10 (</a:t>
            </a:r>
            <a:r>
              <a:rPr lang="fr-FR" b="1" dirty="0" smtClean="0"/>
              <a:t>projet</a:t>
            </a:r>
          </a:p>
          <a:p>
            <a:pPr>
              <a:buNone/>
            </a:pPr>
            <a:r>
              <a:rPr lang="fr-FR" b="1" dirty="0" smtClean="0"/>
              <a:t>exemplaire </a:t>
            </a:r>
            <a:r>
              <a:rPr lang="fr-FR" b="1" dirty="0" smtClean="0"/>
              <a:t>sur ce critère).</a:t>
            </a:r>
          </a:p>
          <a:p>
            <a:r>
              <a:rPr lang="fr-FR" dirty="0" smtClean="0"/>
              <a:t>En fonction de la note moyenne obtenue, le comité de programmation pourra statuer sur le projet.</a:t>
            </a:r>
          </a:p>
          <a:p>
            <a:r>
              <a:rPr lang="fr-FR" dirty="0" smtClean="0"/>
              <a:t>Un projet dont la </a:t>
            </a:r>
            <a:r>
              <a:rPr lang="fr-FR" b="1" dirty="0" smtClean="0"/>
              <a:t>note finale moyenne serait en dessous de 1,5 </a:t>
            </a:r>
            <a:r>
              <a:rPr lang="fr-FR" dirty="0" smtClean="0"/>
              <a:t>(soit une moyenne de 15 points pour 7 questions pour être retenu) </a:t>
            </a:r>
            <a:r>
              <a:rPr lang="fr-FR" b="1" dirty="0" smtClean="0"/>
              <a:t>sera automatiquement éliminé. </a:t>
            </a:r>
          </a:p>
          <a:p>
            <a:r>
              <a:rPr lang="fr-FR" dirty="0" smtClean="0"/>
              <a:t>Si celui-ci correspond à la stratégie du GAL, il pourra toutefois être retravaillé par le porteur de projet en fonction des préconisations du comité technique et du comité de programmation pour être présenté une nouvelle fois.</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900" b="1" dirty="0" smtClean="0">
                <a:solidFill>
                  <a:schemeClr val="tx2"/>
                </a:solidFill>
              </a:rPr>
              <a:t>Fiche-Action n°5 : Renforcer l’ouverture du territoire et son </a:t>
            </a:r>
            <a:r>
              <a:rPr lang="fr-FR" sz="1900" b="1" dirty="0" smtClean="0">
                <a:solidFill>
                  <a:schemeClr val="tx2"/>
                </a:solidFill>
              </a:rPr>
              <a:t>lien</a:t>
            </a:r>
          </a:p>
          <a:p>
            <a:pPr>
              <a:buNone/>
            </a:pPr>
            <a:r>
              <a:rPr lang="fr-FR" sz="1900" b="1" dirty="0" smtClean="0">
                <a:solidFill>
                  <a:schemeClr val="tx2"/>
                </a:solidFill>
              </a:rPr>
              <a:t>Avec l’extérieur</a:t>
            </a:r>
            <a:r>
              <a:rPr lang="fr-FR" sz="1900" b="1" dirty="0" smtClean="0">
                <a:solidFill>
                  <a:schemeClr val="tx2"/>
                </a:solidFill>
              </a:rPr>
              <a:t> </a:t>
            </a:r>
            <a:r>
              <a:rPr lang="fr-FR" sz="1400" b="1" dirty="0" smtClean="0">
                <a:solidFill>
                  <a:srgbClr val="FF0000"/>
                </a:solidFill>
              </a:rPr>
              <a:t>(page 26) </a:t>
            </a:r>
            <a:r>
              <a:rPr lang="fr-FR" sz="1800" b="1" dirty="0" smtClean="0">
                <a:solidFill>
                  <a:schemeClr val="tx2"/>
                </a:solidFill>
              </a:rPr>
              <a:t>: coopération inter-</a:t>
            </a:r>
            <a:r>
              <a:rPr lang="fr-FR" sz="1800" b="1" dirty="0" err="1" smtClean="0">
                <a:solidFill>
                  <a:schemeClr val="tx2"/>
                </a:solidFill>
              </a:rPr>
              <a:t>gals</a:t>
            </a:r>
            <a:endParaRPr lang="fr-FR" sz="1800" b="1" dirty="0" smtClean="0">
              <a:solidFill>
                <a:schemeClr val="tx2"/>
              </a:solidFill>
            </a:endParaRPr>
          </a:p>
          <a:p>
            <a:pPr>
              <a:buNone/>
            </a:pPr>
            <a:endParaRPr lang="fr-FR" sz="1400" b="1" dirty="0" smtClean="0">
              <a:solidFill>
                <a:srgbClr val="FF0000"/>
              </a:solidFill>
            </a:endParaRPr>
          </a:p>
          <a:p>
            <a:pPr lvl="0"/>
            <a:r>
              <a:rPr lang="fr-FR" sz="1900" b="1" dirty="0" smtClean="0"/>
              <a:t>Modalités </a:t>
            </a:r>
            <a:r>
              <a:rPr lang="fr-FR" sz="1900" b="1" dirty="0" smtClean="0"/>
              <a:t>de sélection des projets : soumission en continue </a:t>
            </a:r>
            <a:endParaRPr lang="fr-FR" sz="1900" dirty="0" smtClean="0"/>
          </a:p>
          <a:p>
            <a:pPr lvl="0"/>
            <a:r>
              <a:rPr lang="fr-FR" sz="1900" b="1" dirty="0" smtClean="0"/>
              <a:t>Taux d’Aide Publique : 100%</a:t>
            </a:r>
            <a:r>
              <a:rPr lang="fr-FR" sz="1900" dirty="0" smtClean="0"/>
              <a:t> </a:t>
            </a:r>
            <a:endParaRPr lang="fr-FR" sz="1900" dirty="0" smtClean="0"/>
          </a:p>
          <a:p>
            <a:pPr lvl="0">
              <a:buNone/>
            </a:pPr>
            <a:r>
              <a:rPr lang="fr-FR" sz="1900" dirty="0" smtClean="0"/>
              <a:t>(</a:t>
            </a:r>
            <a:r>
              <a:rPr lang="fr-FR" sz="1600" dirty="0" smtClean="0"/>
              <a:t>Ce taux peut être limité, le cas échéant, en fonction du Régime d’Aides </a:t>
            </a:r>
            <a:r>
              <a:rPr lang="fr-FR" sz="1600" dirty="0" smtClean="0"/>
              <a:t>d’Etat</a:t>
            </a:r>
          </a:p>
          <a:p>
            <a:pPr lvl="0">
              <a:buNone/>
            </a:pPr>
            <a:r>
              <a:rPr lang="fr-FR" sz="1600" dirty="0" smtClean="0"/>
              <a:t>applicable</a:t>
            </a:r>
            <a:r>
              <a:rPr lang="fr-FR" sz="1600" dirty="0" smtClean="0"/>
              <a:t>). </a:t>
            </a:r>
          </a:p>
          <a:p>
            <a:pPr>
              <a:buNone/>
            </a:pPr>
            <a:r>
              <a:rPr lang="fr-FR" sz="1600" i="1" dirty="0" smtClean="0"/>
              <a:t>Sous réserve de ne pas relever des régimes d’Aide d’Etat ou de relever </a:t>
            </a:r>
            <a:r>
              <a:rPr lang="fr-FR" sz="1600" i="1" dirty="0" smtClean="0"/>
              <a:t>du</a:t>
            </a:r>
          </a:p>
          <a:p>
            <a:pPr>
              <a:buNone/>
            </a:pPr>
            <a:r>
              <a:rPr lang="fr-FR" sz="1600" i="1" dirty="0" smtClean="0"/>
              <a:t>Règlement </a:t>
            </a:r>
            <a:r>
              <a:rPr lang="fr-FR" sz="1600" i="1" dirty="0" smtClean="0"/>
              <a:t>n°1407/2013 relatif aux aides de </a:t>
            </a:r>
            <a:r>
              <a:rPr lang="fr-FR" sz="1600" i="1" dirty="0" err="1" smtClean="0"/>
              <a:t>minimis</a:t>
            </a:r>
            <a:r>
              <a:rPr lang="fr-FR" sz="1600" i="1" dirty="0" smtClean="0"/>
              <a:t>, le taux d’Aide </a:t>
            </a:r>
            <a:r>
              <a:rPr lang="fr-FR" sz="1600" i="1" dirty="0" smtClean="0"/>
              <a:t>pour</a:t>
            </a:r>
          </a:p>
          <a:p>
            <a:pPr>
              <a:buNone/>
            </a:pPr>
            <a:r>
              <a:rPr lang="fr-FR" sz="1600" i="1" dirty="0" smtClean="0"/>
              <a:t>l’ensemble </a:t>
            </a:r>
            <a:r>
              <a:rPr lang="fr-FR" sz="1600" i="1" dirty="0" smtClean="0"/>
              <a:t>de cette Fiche-Action est de 80%.  Dans le cas contraire, il pourra </a:t>
            </a:r>
            <a:r>
              <a:rPr lang="fr-FR" sz="1600" i="1" dirty="0" smtClean="0"/>
              <a:t>être</a:t>
            </a:r>
          </a:p>
          <a:p>
            <a:pPr>
              <a:buNone/>
            </a:pPr>
            <a:r>
              <a:rPr lang="fr-FR" sz="1600" i="1" dirty="0" smtClean="0"/>
              <a:t>limité</a:t>
            </a:r>
            <a:r>
              <a:rPr lang="fr-FR" sz="1600" i="1" dirty="0" smtClean="0"/>
              <a:t>, à l’instruction en fonction  des conditions fixées dans le régime </a:t>
            </a:r>
            <a:r>
              <a:rPr lang="fr-FR" sz="1600" i="1" dirty="0" smtClean="0"/>
              <a:t>d’Aide</a:t>
            </a:r>
          </a:p>
          <a:p>
            <a:pPr>
              <a:buNone/>
            </a:pPr>
            <a:endParaRPr lang="fr-FR" sz="1600" dirty="0" smtClean="0"/>
          </a:p>
          <a:p>
            <a:pPr lvl="0"/>
            <a:r>
              <a:rPr lang="fr-FR" sz="1900" b="1" dirty="0" smtClean="0"/>
              <a:t>Taux de cofinancement du FEADER : 80%</a:t>
            </a:r>
            <a:endParaRPr lang="fr-FR" sz="1900" dirty="0" smtClean="0"/>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2000" dirty="0" smtClean="0"/>
              <a:t/>
            </a:r>
            <a:br>
              <a:rPr lang="fr-FR" sz="2000" dirty="0" smtClean="0"/>
            </a:br>
            <a:r>
              <a:rPr lang="fr-FR" sz="2000" dirty="0" smtClean="0"/>
              <a:t/>
            </a:r>
            <a:br>
              <a:rPr lang="fr-FR" sz="2000" dirty="0" smtClean="0"/>
            </a:br>
            <a:endParaRPr lang="fr-FR" sz="2000" dirty="0"/>
          </a:p>
        </p:txBody>
      </p:sp>
      <p:pic>
        <p:nvPicPr>
          <p:cNvPr id="3" name="Picture 2" descr="Logo Gal  2014-2020"/>
          <p:cNvPicPr>
            <a:picLocks noChangeAspect="1" noChangeArrowheads="1"/>
          </p:cNvPicPr>
          <p:nvPr/>
        </p:nvPicPr>
        <p:blipFill>
          <a:blip r:embed="rId3" cstate="print"/>
          <a:srcRect/>
          <a:stretch>
            <a:fillRect/>
          </a:stretch>
        </p:blipFill>
        <p:spPr bwMode="auto">
          <a:xfrm>
            <a:off x="1979712" y="116633"/>
            <a:ext cx="5391291" cy="1152128"/>
          </a:xfrm>
          <a:prstGeom prst="rect">
            <a:avLst/>
          </a:prstGeom>
          <a:noFill/>
          <a:ln w="9525">
            <a:noFill/>
            <a:miter lim="800000"/>
            <a:headEnd/>
            <a:tailEnd/>
          </a:ln>
        </p:spPr>
      </p:pic>
      <p:sp>
        <p:nvSpPr>
          <p:cNvPr id="8" name="ZoneTexte 7"/>
          <p:cNvSpPr txBox="1"/>
          <p:nvPr/>
        </p:nvSpPr>
        <p:spPr>
          <a:xfrm>
            <a:off x="683568" y="1342509"/>
            <a:ext cx="8064896" cy="646331"/>
          </a:xfrm>
          <a:prstGeom prst="rect">
            <a:avLst/>
          </a:prstGeom>
          <a:noFill/>
        </p:spPr>
        <p:txBody>
          <a:bodyPr wrap="square" rtlCol="0">
            <a:spAutoFit/>
          </a:bodyPr>
          <a:lstStyle/>
          <a:p>
            <a:pPr algn="ctr"/>
            <a:r>
              <a:rPr lang="fr-FR" dirty="0" smtClean="0"/>
              <a:t>La liste des membres:</a:t>
            </a:r>
            <a:br>
              <a:rPr lang="fr-FR" dirty="0" smtClean="0"/>
            </a:br>
            <a:r>
              <a:rPr lang="fr-FR" dirty="0" smtClean="0"/>
              <a:t>Collège Privé:</a:t>
            </a:r>
            <a:endParaRPr lang="fr-FR" dirty="0"/>
          </a:p>
        </p:txBody>
      </p:sp>
      <p:graphicFrame>
        <p:nvGraphicFramePr>
          <p:cNvPr id="10" name="Tableau 9"/>
          <p:cNvGraphicFramePr>
            <a:graphicFrameLocks noGrp="1"/>
          </p:cNvGraphicFramePr>
          <p:nvPr/>
        </p:nvGraphicFramePr>
        <p:xfrm>
          <a:off x="323528" y="2132856"/>
          <a:ext cx="8568952" cy="3960008"/>
        </p:xfrm>
        <a:graphic>
          <a:graphicData uri="http://schemas.openxmlformats.org/drawingml/2006/table">
            <a:tbl>
              <a:tblPr firstRow="1" bandRow="1">
                <a:tableStyleId>{5C22544A-7EE6-4342-B048-85BDC9FD1C3A}</a:tableStyleId>
              </a:tblPr>
              <a:tblGrid>
                <a:gridCol w="2142238"/>
                <a:gridCol w="2142238"/>
                <a:gridCol w="2142238"/>
                <a:gridCol w="2142238"/>
              </a:tblGrid>
              <a:tr h="432048">
                <a:tc>
                  <a:txBody>
                    <a:bodyPr/>
                    <a:lstStyle/>
                    <a:p>
                      <a:pPr algn="ctr">
                        <a:lnSpc>
                          <a:spcPct val="115000"/>
                        </a:lnSpc>
                        <a:spcAft>
                          <a:spcPts val="1000"/>
                        </a:spcAft>
                      </a:pPr>
                      <a:r>
                        <a:rPr lang="fr-FR" sz="1000" b="1" dirty="0">
                          <a:latin typeface="Calibri"/>
                          <a:ea typeface="Times New Roman"/>
                          <a:cs typeface="Verdana"/>
                        </a:rPr>
                        <a:t>Nom Prénom </a:t>
                      </a:r>
                      <a:endParaRPr lang="fr-FR" sz="10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000" b="1" dirty="0">
                          <a:latin typeface="Calibri"/>
                          <a:ea typeface="Times New Roman"/>
                          <a:cs typeface="Verdana"/>
                        </a:rPr>
                        <a:t>Intervenant au comité de programmation en qualité de…</a:t>
                      </a:r>
                      <a:endParaRPr lang="fr-FR" sz="10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000" b="1" dirty="0">
                          <a:latin typeface="Calibri"/>
                          <a:ea typeface="Times New Roman"/>
                          <a:cs typeface="Verdana"/>
                        </a:rPr>
                        <a:t>Titulaire ou suppléant</a:t>
                      </a:r>
                      <a:endParaRPr lang="fr-FR" sz="1000" dirty="0">
                        <a:latin typeface="Calibri"/>
                        <a:ea typeface="Times New Roman"/>
                        <a:cs typeface="Times New Roman"/>
                      </a:endParaRPr>
                    </a:p>
                  </a:txBody>
                  <a:tcPr marL="0" marR="0" marT="0" marB="0"/>
                </a:tc>
                <a:tc>
                  <a:txBody>
                    <a:bodyPr/>
                    <a:lstStyle/>
                    <a:p>
                      <a:pPr marL="69850" algn="ctr">
                        <a:lnSpc>
                          <a:spcPct val="115000"/>
                        </a:lnSpc>
                        <a:spcAft>
                          <a:spcPts val="1000"/>
                        </a:spcAft>
                      </a:pPr>
                      <a:r>
                        <a:rPr lang="fr-FR" sz="1000" b="1" dirty="0">
                          <a:latin typeface="Calibri"/>
                          <a:ea typeface="Times New Roman"/>
                          <a:cs typeface="Verdana"/>
                        </a:rPr>
                        <a:t>Autres implications professionnelles, électives ou associatives</a:t>
                      </a:r>
                      <a:endParaRPr lang="fr-FR" sz="1000" dirty="0">
                        <a:latin typeface="Calibri"/>
                        <a:ea typeface="Times New Roman"/>
                        <a:cs typeface="Times New Roman"/>
                      </a:endParaRPr>
                    </a:p>
                  </a:txBody>
                  <a:tcPr marL="0" marR="0" marT="0" marB="0"/>
                </a:tc>
              </a:tr>
              <a:tr h="480342">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Bénédicte GOBE</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Commission Viticulture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Château L’Amiral à Aigues Vives</a:t>
                      </a:r>
                      <a:endParaRPr lang="fr-FR" sz="110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Gilles FOUSSAT</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Commission Viticulture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Domaine Rose et Paul à </a:t>
                      </a:r>
                      <a:r>
                        <a:rPr lang="fr-FR" sz="800" dirty="0" err="1">
                          <a:latin typeface="Calibri"/>
                          <a:ea typeface="Times New Roman"/>
                          <a:cs typeface="Verdana"/>
                        </a:rPr>
                        <a:t>Arzens</a:t>
                      </a:r>
                      <a:endParaRPr lang="fr-FR" sz="1100" dirty="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Marie Chantal FERRIOL</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Commission Patrimoine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Conservatrice des objets d’art et antiquités de l’Aude</a:t>
                      </a:r>
                      <a:endParaRPr lang="fr-FR" sz="110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Marie Elise GARDEL</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Commission Patrimoine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Archéologue</a:t>
                      </a:r>
                      <a:endParaRPr lang="fr-FR" sz="110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André DURAND</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de la Commission Tourisme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Moulin à Papier de Brousses et Villaret</a:t>
                      </a:r>
                      <a:endParaRPr lang="fr-FR" sz="110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Catherine MARIE-CALLEY</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de la Commission Tourisme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SCIC SUDFRANCE.FR</a:t>
                      </a:r>
                      <a:endParaRPr lang="fr-FR" sz="1100" dirty="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Michel YVON</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de la Commission Culture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Retraité</a:t>
                      </a:r>
                      <a:endParaRPr lang="fr-FR" sz="1100">
                        <a:latin typeface="Calibri"/>
                        <a:ea typeface="Times New Roman"/>
                        <a:cs typeface="Times New Roman"/>
                      </a:endParaRPr>
                    </a:p>
                  </a:txBody>
                  <a:tcPr marL="44450" marR="44450" marT="0" marB="0" anchor="ctr"/>
                </a:tc>
              </a:tr>
              <a:tr h="435374">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Georges COMBES</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Rapporteur de la Commission Culture du Pays Carcassonnais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Retraité</a:t>
                      </a:r>
                      <a:endParaRPr lang="fr-FR" sz="1100" dirty="0">
                        <a:latin typeface="Calibri"/>
                        <a:ea typeface="Times New Roman"/>
                        <a:cs typeface="Times New Roman"/>
                      </a:endParaRPr>
                    </a:p>
                  </a:txBody>
                  <a:tcPr marL="44450" marR="44450" marT="0" marB="0" anchor="ct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buNone/>
            </a:pPr>
            <a:r>
              <a:rPr lang="fr-FR" sz="1800" b="1" dirty="0" smtClean="0">
                <a:solidFill>
                  <a:schemeClr val="tx2"/>
                </a:solidFill>
              </a:rPr>
              <a:t>Renforcer les liens sur le Carcassonnais pour un développement  équilibré </a:t>
            </a:r>
            <a:r>
              <a:rPr lang="fr-FR" sz="1800" b="1" dirty="0" smtClean="0">
                <a:solidFill>
                  <a:schemeClr val="tx2"/>
                </a:solidFill>
              </a:rPr>
              <a:t>du</a:t>
            </a:r>
          </a:p>
          <a:p>
            <a:pPr>
              <a:buNone/>
            </a:pPr>
            <a:r>
              <a:rPr lang="fr-FR" sz="1800" b="1" dirty="0" smtClean="0">
                <a:solidFill>
                  <a:schemeClr val="tx2"/>
                </a:solidFill>
              </a:rPr>
              <a:t>Territoire</a:t>
            </a:r>
          </a:p>
          <a:p>
            <a:pPr>
              <a:buNone/>
            </a:pPr>
            <a:r>
              <a:rPr lang="fr-FR" sz="1800" b="1" dirty="0" smtClean="0"/>
              <a:t>Dimension collective du projet</a:t>
            </a:r>
          </a:p>
          <a:p>
            <a:pPr>
              <a:buNone/>
            </a:pPr>
            <a:r>
              <a:rPr lang="fr-FR" sz="1800" b="1" dirty="0" smtClean="0"/>
              <a:t> </a:t>
            </a:r>
            <a:r>
              <a:rPr lang="fr-FR" sz="1800" dirty="0" smtClean="0"/>
              <a:t>Pas de dimension collective : </a:t>
            </a:r>
            <a:r>
              <a:rPr lang="fr-FR" sz="1800" b="1" dirty="0" smtClean="0"/>
              <a:t>0</a:t>
            </a:r>
            <a:endParaRPr lang="fr-FR" sz="1800" dirty="0" smtClean="0"/>
          </a:p>
          <a:p>
            <a:pPr>
              <a:buNone/>
            </a:pPr>
            <a:r>
              <a:rPr lang="fr-FR" sz="1800" dirty="0" smtClean="0"/>
              <a:t>Projet regroupant au moins 5 partenaires : </a:t>
            </a:r>
            <a:r>
              <a:rPr lang="fr-FR" sz="1800" b="1" dirty="0" smtClean="0"/>
              <a:t>5</a:t>
            </a:r>
            <a:endParaRPr lang="fr-FR" sz="1800" dirty="0" smtClean="0"/>
          </a:p>
          <a:p>
            <a:pPr>
              <a:buNone/>
            </a:pPr>
            <a:r>
              <a:rPr lang="fr-FR" sz="1800" dirty="0" smtClean="0"/>
              <a:t>Projet regroupant plus de 5 partenaires dans des activités différentes : </a:t>
            </a:r>
            <a:r>
              <a:rPr lang="fr-FR" sz="1800" b="1" dirty="0" smtClean="0"/>
              <a:t>10</a:t>
            </a:r>
            <a:endParaRPr lang="fr-FR" sz="1800" dirty="0" smtClean="0"/>
          </a:p>
          <a:p>
            <a:pPr>
              <a:buNone/>
            </a:pPr>
            <a:r>
              <a:rPr lang="fr-FR" sz="1800" dirty="0" smtClean="0"/>
              <a:t> </a:t>
            </a:r>
          </a:p>
          <a:p>
            <a:pPr>
              <a:buNone/>
            </a:pPr>
            <a:r>
              <a:rPr lang="fr-FR" sz="1800" b="1" dirty="0" smtClean="0"/>
              <a:t>Actions visant à décloisonner le territoire et à promouvoir des approches pluri-acteurs et pluri-secteurs d’activités</a:t>
            </a:r>
            <a:endParaRPr lang="fr-FR" sz="1800" dirty="0" smtClean="0"/>
          </a:p>
          <a:p>
            <a:pPr>
              <a:buNone/>
            </a:pPr>
            <a:r>
              <a:rPr lang="fr-FR" sz="1800" dirty="0" smtClean="0"/>
              <a:t> Actions ne décloisonnant pas le Territoire (moins de 10 acteurs) : </a:t>
            </a:r>
            <a:r>
              <a:rPr lang="fr-FR" sz="1800" b="1" dirty="0" smtClean="0"/>
              <a:t>0</a:t>
            </a:r>
            <a:endParaRPr lang="fr-FR" sz="1800" dirty="0" smtClean="0"/>
          </a:p>
          <a:p>
            <a:pPr>
              <a:buNone/>
            </a:pPr>
            <a:r>
              <a:rPr lang="fr-FR" sz="1800" dirty="0" smtClean="0"/>
              <a:t>Actions promotionnant au moins 10 acteurs dans au moins 5 secteurs </a:t>
            </a:r>
            <a:r>
              <a:rPr lang="fr-FR" sz="1800" dirty="0" smtClean="0"/>
              <a:t>d’activités</a:t>
            </a:r>
          </a:p>
          <a:p>
            <a:pPr>
              <a:buNone/>
            </a:pPr>
            <a:r>
              <a:rPr lang="fr-FR" sz="1800" dirty="0" smtClean="0"/>
              <a:t>différentes</a:t>
            </a:r>
            <a:r>
              <a:rPr lang="fr-FR" sz="1800" dirty="0" smtClean="0"/>
              <a:t> : </a:t>
            </a:r>
            <a:r>
              <a:rPr lang="fr-FR" sz="1800" b="1" dirty="0" smtClean="0"/>
              <a:t>5</a:t>
            </a:r>
            <a:endParaRPr lang="fr-FR" sz="1800" dirty="0" smtClean="0"/>
          </a:p>
          <a:p>
            <a:pPr>
              <a:buNone/>
            </a:pPr>
            <a:r>
              <a:rPr lang="fr-FR" sz="1800" dirty="0" smtClean="0"/>
              <a:t>Actions  promotionnant plus de 10 acteurs dans au moins 10 secteurs </a:t>
            </a:r>
            <a:r>
              <a:rPr lang="fr-FR" sz="1800" dirty="0" smtClean="0"/>
              <a:t>d’activités</a:t>
            </a:r>
          </a:p>
          <a:p>
            <a:pPr>
              <a:buNone/>
            </a:pPr>
            <a:r>
              <a:rPr lang="fr-FR" sz="1800" dirty="0" smtClean="0"/>
              <a:t>différentes</a:t>
            </a:r>
            <a:r>
              <a:rPr lang="fr-FR" sz="1800" dirty="0" smtClean="0"/>
              <a:t> : </a:t>
            </a:r>
            <a:r>
              <a:rPr lang="fr-FR" sz="1800" b="1" dirty="0" smtClean="0"/>
              <a:t>10</a:t>
            </a:r>
            <a:endParaRPr lang="fr-FR" sz="1800" dirty="0" smtClean="0"/>
          </a:p>
          <a:p>
            <a:pPr>
              <a:buNone/>
            </a:pPr>
            <a:endParaRPr lang="fr-FR" sz="1800" b="1" dirty="0" smtClean="0">
              <a:solidFill>
                <a:schemeClr val="tx2"/>
              </a:solidFill>
            </a:endParaRP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709120"/>
          </a:xfrm>
        </p:spPr>
        <p:txBody>
          <a:bodyPr>
            <a:noAutofit/>
          </a:bodyPr>
          <a:lstStyle/>
          <a:p>
            <a:pPr algn="ctr">
              <a:buNone/>
            </a:pPr>
            <a:r>
              <a:rPr lang="fr-FR" sz="1800" b="1" dirty="0" smtClean="0">
                <a:solidFill>
                  <a:schemeClr val="tx2"/>
                </a:solidFill>
              </a:rPr>
              <a:t>Innover sur le </a:t>
            </a:r>
            <a:r>
              <a:rPr lang="fr-FR" sz="1800" b="1" dirty="0" smtClean="0">
                <a:solidFill>
                  <a:schemeClr val="tx2"/>
                </a:solidFill>
              </a:rPr>
              <a:t>Carcassonnais</a:t>
            </a:r>
          </a:p>
          <a:p>
            <a:pPr>
              <a:buNone/>
            </a:pPr>
            <a:r>
              <a:rPr lang="fr-FR" sz="1800" b="1" dirty="0" smtClean="0"/>
              <a:t>Le </a:t>
            </a:r>
            <a:r>
              <a:rPr lang="fr-FR" sz="1800" b="1" dirty="0" smtClean="0"/>
              <a:t>projet est innovant au regard de l’existant</a:t>
            </a:r>
            <a:endParaRPr lang="fr-FR" sz="1800" dirty="0" smtClean="0"/>
          </a:p>
          <a:p>
            <a:pPr>
              <a:buNone/>
            </a:pPr>
            <a:r>
              <a:rPr lang="fr-FR" sz="1800" dirty="0" smtClean="0"/>
              <a:t>Le projet n’est pas innovant en regard de l’existant : </a:t>
            </a:r>
            <a:r>
              <a:rPr lang="fr-FR" sz="1800" b="1" dirty="0" smtClean="0"/>
              <a:t>0</a:t>
            </a:r>
            <a:endParaRPr lang="fr-FR" sz="1800" dirty="0" smtClean="0"/>
          </a:p>
          <a:p>
            <a:pPr>
              <a:buNone/>
            </a:pPr>
            <a:r>
              <a:rPr lang="fr-FR" sz="1800" dirty="0" smtClean="0"/>
              <a:t>Le projet est innovant car il répond  au moins à 2 des définitions proposées </a:t>
            </a:r>
            <a:r>
              <a:rPr lang="fr-FR" sz="1800" dirty="0" smtClean="0"/>
              <a:t>ci</a:t>
            </a:r>
          </a:p>
          <a:p>
            <a:pPr>
              <a:buNone/>
            </a:pPr>
            <a:r>
              <a:rPr lang="fr-FR" sz="1800" dirty="0" smtClean="0"/>
              <a:t>dessous</a:t>
            </a:r>
            <a:r>
              <a:rPr lang="fr-FR" sz="1800" dirty="0" smtClean="0"/>
              <a:t> : </a:t>
            </a:r>
            <a:r>
              <a:rPr lang="fr-FR" sz="1800" b="1" dirty="0" smtClean="0"/>
              <a:t>5</a:t>
            </a:r>
            <a:endParaRPr lang="fr-FR" sz="1800" dirty="0" smtClean="0"/>
          </a:p>
          <a:p>
            <a:pPr>
              <a:buNone/>
            </a:pPr>
            <a:r>
              <a:rPr lang="fr-FR" sz="1800" dirty="0" smtClean="0"/>
              <a:t>Le projet est innovant car il répond à plus de 2 définitions proposées ci-dessous : </a:t>
            </a:r>
            <a:r>
              <a:rPr lang="fr-FR" sz="1800" b="1" dirty="0" smtClean="0"/>
              <a:t>10</a:t>
            </a:r>
            <a:endParaRPr lang="fr-FR" sz="1800" dirty="0" smtClean="0"/>
          </a:p>
          <a:p>
            <a:pPr algn="ctr">
              <a:buNone/>
            </a:pPr>
            <a:r>
              <a:rPr lang="fr-FR" sz="1800" b="1" dirty="0" smtClean="0">
                <a:solidFill>
                  <a:schemeClr val="tx2"/>
                </a:solidFill>
              </a:rPr>
              <a:t>Evaluation</a:t>
            </a:r>
            <a:endParaRPr lang="fr-FR" sz="1800" b="1" dirty="0" smtClean="0">
              <a:solidFill>
                <a:schemeClr val="tx2"/>
              </a:solidFill>
            </a:endParaRPr>
          </a:p>
          <a:p>
            <a:pPr>
              <a:buNone/>
            </a:pPr>
            <a:r>
              <a:rPr lang="fr-FR" sz="1800" b="1" dirty="0" smtClean="0"/>
              <a:t>Le </a:t>
            </a:r>
            <a:r>
              <a:rPr lang="fr-FR" sz="1800" b="1" dirty="0" smtClean="0"/>
              <a:t>projet prévoit des moyens d’évaluation et de capitalisation</a:t>
            </a:r>
            <a:endParaRPr lang="fr-FR" sz="1800" dirty="0" smtClean="0"/>
          </a:p>
          <a:p>
            <a:pPr>
              <a:buNone/>
            </a:pPr>
            <a:r>
              <a:rPr lang="fr-FR" sz="1800" dirty="0" smtClean="0"/>
              <a:t>Pas </a:t>
            </a:r>
            <a:r>
              <a:rPr lang="fr-FR" sz="1800" dirty="0" smtClean="0"/>
              <a:t>de moyens d’évaluation  ou de capitalisation prévues :   </a:t>
            </a:r>
            <a:r>
              <a:rPr lang="fr-FR" sz="1800" b="1" dirty="0" smtClean="0"/>
              <a:t>0</a:t>
            </a:r>
            <a:endParaRPr lang="fr-FR" sz="1800" dirty="0" smtClean="0"/>
          </a:p>
          <a:p>
            <a:pPr>
              <a:buNone/>
            </a:pPr>
            <a:r>
              <a:rPr lang="fr-FR" sz="1800" dirty="0" smtClean="0"/>
              <a:t>Le </a:t>
            </a:r>
            <a:r>
              <a:rPr lang="fr-FR" sz="1800" dirty="0" smtClean="0"/>
              <a:t>projet présente  une grille  avec au moins un indicateur de résultat et un  </a:t>
            </a:r>
            <a:r>
              <a:rPr lang="fr-FR" sz="1800" dirty="0" smtClean="0"/>
              <a:t>effet</a:t>
            </a:r>
          </a:p>
          <a:p>
            <a:pPr>
              <a:buNone/>
            </a:pPr>
            <a:r>
              <a:rPr lang="fr-FR" sz="1800" dirty="0" smtClean="0"/>
              <a:t>attendu</a:t>
            </a:r>
            <a:r>
              <a:rPr lang="fr-FR" sz="1800" dirty="0" smtClean="0"/>
              <a:t> : </a:t>
            </a:r>
            <a:r>
              <a:rPr lang="fr-FR" sz="1800" b="1" dirty="0" smtClean="0"/>
              <a:t>5</a:t>
            </a:r>
            <a:endParaRPr lang="fr-FR" sz="1800" dirty="0" smtClean="0"/>
          </a:p>
          <a:p>
            <a:pPr>
              <a:buNone/>
            </a:pPr>
            <a:r>
              <a:rPr lang="fr-FR" sz="1800" dirty="0" smtClean="0"/>
              <a:t>Le </a:t>
            </a:r>
            <a:r>
              <a:rPr lang="fr-FR" sz="1800" dirty="0" smtClean="0"/>
              <a:t>projet présente une grille d’indicateurs de résultats, des effets attendus et </a:t>
            </a:r>
            <a:r>
              <a:rPr lang="fr-FR" sz="1800" dirty="0" smtClean="0"/>
              <a:t>un</a:t>
            </a:r>
          </a:p>
          <a:p>
            <a:pPr>
              <a:buNone/>
            </a:pPr>
            <a:r>
              <a:rPr lang="fr-FR" sz="1800" dirty="0" smtClean="0"/>
              <a:t>moyen de capitalisation </a:t>
            </a:r>
            <a:r>
              <a:rPr lang="fr-FR" sz="1800" dirty="0" smtClean="0"/>
              <a:t>de l’action : </a:t>
            </a:r>
            <a:r>
              <a:rPr lang="fr-FR" sz="1800" b="1" dirty="0" smtClean="0"/>
              <a:t>10</a:t>
            </a:r>
          </a:p>
          <a:p>
            <a:pPr>
              <a:buNone/>
            </a:pPr>
            <a:r>
              <a:rPr lang="fr-FR" sz="1800" dirty="0" smtClean="0"/>
              <a:t>Total des points:                                           </a:t>
            </a:r>
            <a:r>
              <a:rPr lang="fr-FR" sz="1800" b="1" dirty="0" smtClean="0"/>
              <a:t>Moyenne </a:t>
            </a:r>
            <a:r>
              <a:rPr lang="fr-FR" sz="1800" b="1" dirty="0" smtClean="0"/>
              <a:t>obtenue sur les 4 questions :</a:t>
            </a:r>
            <a:endParaRPr lang="fr-FR" sz="1800" dirty="0" smtClean="0"/>
          </a:p>
          <a:p>
            <a:pPr>
              <a:buNone/>
            </a:pPr>
            <a:r>
              <a:rPr lang="fr-FR" sz="1800" dirty="0" smtClean="0"/>
              <a:t> </a:t>
            </a:r>
          </a:p>
          <a:p>
            <a:pPr>
              <a:buNone/>
            </a:pPr>
            <a:endParaRPr lang="fr-FR" sz="18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62500" lnSpcReduction="20000"/>
          </a:bodyPr>
          <a:lstStyle/>
          <a:p>
            <a:r>
              <a:rPr lang="fr-FR" dirty="0" smtClean="0"/>
              <a:t>Les membres du comité de programmation (après attribueront à bulletin secret une notation au regard des précisions fournies par le comité technique : </a:t>
            </a:r>
            <a:endParaRPr lang="fr-FR" dirty="0" smtClean="0"/>
          </a:p>
          <a:p>
            <a:pPr>
              <a:buNone/>
            </a:pPr>
            <a:endParaRPr lang="fr-FR" dirty="0" smtClean="0"/>
          </a:p>
          <a:p>
            <a:pPr>
              <a:buNone/>
            </a:pPr>
            <a:r>
              <a:rPr lang="fr-FR" b="1" dirty="0" smtClean="0"/>
              <a:t> 0 (aucune contribution)     5 (bonne contribution) </a:t>
            </a:r>
            <a:r>
              <a:rPr lang="fr-FR" b="1" dirty="0" smtClean="0"/>
              <a:t>  et  </a:t>
            </a:r>
          </a:p>
          <a:p>
            <a:pPr>
              <a:buNone/>
            </a:pPr>
            <a:r>
              <a:rPr lang="fr-FR" b="1" dirty="0" smtClean="0"/>
              <a:t> 10 </a:t>
            </a:r>
            <a:r>
              <a:rPr lang="fr-FR" b="1" dirty="0" smtClean="0"/>
              <a:t>(</a:t>
            </a:r>
            <a:r>
              <a:rPr lang="fr-FR" b="1" dirty="0" smtClean="0"/>
              <a:t>projet exemplaire </a:t>
            </a:r>
            <a:r>
              <a:rPr lang="fr-FR" b="1" dirty="0" smtClean="0"/>
              <a:t>sur ce critère</a:t>
            </a:r>
            <a:r>
              <a:rPr lang="fr-FR" b="1" dirty="0" smtClean="0"/>
              <a:t>).</a:t>
            </a:r>
          </a:p>
          <a:p>
            <a:pPr>
              <a:buNone/>
            </a:pPr>
            <a:endParaRPr lang="fr-FR" dirty="0" smtClean="0"/>
          </a:p>
          <a:p>
            <a:r>
              <a:rPr lang="fr-FR" dirty="0" smtClean="0"/>
              <a:t>En fonction de la note moyenne obtenue, le comité de programmation pourra statuer sur le projet.</a:t>
            </a:r>
          </a:p>
          <a:p>
            <a:r>
              <a:rPr lang="fr-FR" b="1" dirty="0" smtClean="0"/>
              <a:t>Un projet dont la note finale moyenne serait en dessous de 3 </a:t>
            </a:r>
            <a:r>
              <a:rPr lang="fr-FR" dirty="0" smtClean="0"/>
              <a:t>(soit une moyenne de 15 points sur  les 4 questions pour être retenu) sera automatiquement </a:t>
            </a:r>
            <a:r>
              <a:rPr lang="fr-FR" b="1" dirty="0" smtClean="0"/>
              <a:t>éliminé. </a:t>
            </a:r>
            <a:endParaRPr lang="fr-FR" b="1" dirty="0" smtClean="0"/>
          </a:p>
          <a:p>
            <a:r>
              <a:rPr lang="fr-FR" dirty="0" smtClean="0"/>
              <a:t>Si </a:t>
            </a:r>
            <a:r>
              <a:rPr lang="fr-FR" dirty="0" smtClean="0"/>
              <a:t>celui-ci correspond à la stratégie du GAL, il pourra toutefois être retravaillé en fonction des préconisations du comité technique et du comité de programmation pour être présenté une nouvelle fois.</a:t>
            </a:r>
          </a:p>
          <a:p>
            <a:pPr>
              <a:buNone/>
            </a:pP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2600" b="1" dirty="0" smtClean="0">
                <a:solidFill>
                  <a:schemeClr val="tx2"/>
                </a:solidFill>
              </a:rPr>
              <a:t>Fiche-Action n° 6 : Faire vivre ce lien à travers </a:t>
            </a:r>
            <a:r>
              <a:rPr lang="fr-FR" sz="2600" b="1" dirty="0" smtClean="0">
                <a:solidFill>
                  <a:schemeClr val="tx2"/>
                </a:solidFill>
              </a:rPr>
              <a:t>une</a:t>
            </a:r>
          </a:p>
          <a:p>
            <a:pPr>
              <a:buNone/>
            </a:pPr>
            <a:r>
              <a:rPr lang="fr-FR" sz="2600" b="1" dirty="0" smtClean="0">
                <a:solidFill>
                  <a:schemeClr val="tx2"/>
                </a:solidFill>
              </a:rPr>
              <a:t>animation et une </a:t>
            </a:r>
            <a:r>
              <a:rPr lang="fr-FR" sz="2600" b="1" dirty="0" smtClean="0">
                <a:solidFill>
                  <a:schemeClr val="tx2"/>
                </a:solidFill>
              </a:rPr>
              <a:t>gestion </a:t>
            </a:r>
            <a:r>
              <a:rPr lang="fr-FR" sz="2600" b="1" dirty="0" smtClean="0">
                <a:solidFill>
                  <a:schemeClr val="tx2"/>
                </a:solidFill>
              </a:rPr>
              <a:t>de proximité  </a:t>
            </a:r>
            <a:r>
              <a:rPr lang="fr-FR" sz="2000" b="1" dirty="0" smtClean="0">
                <a:solidFill>
                  <a:srgbClr val="FF0000"/>
                </a:solidFill>
              </a:rPr>
              <a:t>(page 28) </a:t>
            </a:r>
            <a:endParaRPr lang="fr-FR" sz="2000" dirty="0" smtClean="0">
              <a:solidFill>
                <a:srgbClr val="FF0000"/>
              </a:solidFill>
            </a:endParaRPr>
          </a:p>
          <a:p>
            <a:pPr>
              <a:buNone/>
            </a:pPr>
            <a:endParaRPr lang="fr-FR" sz="1800" dirty="0" smtClean="0">
              <a:solidFill>
                <a:srgbClr val="FF0000"/>
              </a:solidFill>
            </a:endParaRPr>
          </a:p>
          <a:p>
            <a:pPr lvl="0"/>
            <a:r>
              <a:rPr lang="fr-FR" sz="2100" b="1" dirty="0" smtClean="0"/>
              <a:t>Taux d’Aide Publique </a:t>
            </a:r>
            <a:r>
              <a:rPr lang="fr-FR" sz="2100" b="1" dirty="0" smtClean="0"/>
              <a:t>: </a:t>
            </a:r>
            <a:r>
              <a:rPr lang="fr-FR" sz="2100" b="1" dirty="0" smtClean="0"/>
              <a:t>100</a:t>
            </a:r>
            <a:r>
              <a:rPr lang="fr-FR" sz="2100" b="1" dirty="0" smtClean="0"/>
              <a:t>%</a:t>
            </a:r>
          </a:p>
          <a:p>
            <a:pPr lvl="0">
              <a:buNone/>
            </a:pPr>
            <a:r>
              <a:rPr lang="fr-FR" sz="1700" dirty="0" smtClean="0"/>
              <a:t> </a:t>
            </a:r>
            <a:r>
              <a:rPr lang="fr-FR" sz="1700" dirty="0" smtClean="0"/>
              <a:t>(Ce taux peut être limité, le cas échéant, en fonction du </a:t>
            </a:r>
            <a:r>
              <a:rPr lang="fr-FR" sz="1700" dirty="0" smtClean="0"/>
              <a:t>Régime</a:t>
            </a:r>
          </a:p>
          <a:p>
            <a:pPr lvl="0">
              <a:buNone/>
            </a:pPr>
            <a:r>
              <a:rPr lang="fr-FR" sz="1700" dirty="0" smtClean="0"/>
              <a:t>d’Aides </a:t>
            </a:r>
            <a:r>
              <a:rPr lang="fr-FR" sz="1700" dirty="0" smtClean="0"/>
              <a:t>d’Etat applicable). </a:t>
            </a:r>
          </a:p>
          <a:p>
            <a:pPr>
              <a:buNone/>
            </a:pPr>
            <a:r>
              <a:rPr lang="fr-FR" sz="1700" i="1" dirty="0" smtClean="0"/>
              <a:t>Sous réserve de ne pas relever des régimes d’Aide d’Etat ou de </a:t>
            </a:r>
            <a:r>
              <a:rPr lang="fr-FR" sz="1700" i="1" dirty="0" smtClean="0"/>
              <a:t>relever</a:t>
            </a:r>
          </a:p>
          <a:p>
            <a:pPr>
              <a:buNone/>
            </a:pPr>
            <a:r>
              <a:rPr lang="fr-FR" sz="1700" i="1" dirty="0" smtClean="0"/>
              <a:t>du </a:t>
            </a:r>
            <a:r>
              <a:rPr lang="fr-FR" sz="1700" i="1" dirty="0" smtClean="0"/>
              <a:t>Règlement n°1407/2013 relatif aux aides de </a:t>
            </a:r>
            <a:r>
              <a:rPr lang="fr-FR" sz="1700" i="1" dirty="0" err="1" smtClean="0"/>
              <a:t>minimis</a:t>
            </a:r>
            <a:r>
              <a:rPr lang="fr-FR" sz="1700" i="1" dirty="0" smtClean="0"/>
              <a:t>, le taux </a:t>
            </a:r>
            <a:r>
              <a:rPr lang="fr-FR" sz="1700" i="1" dirty="0" smtClean="0"/>
              <a:t>d’Aide</a:t>
            </a:r>
          </a:p>
          <a:p>
            <a:pPr>
              <a:buNone/>
            </a:pPr>
            <a:r>
              <a:rPr lang="fr-FR" sz="1700" i="1" dirty="0" smtClean="0"/>
              <a:t>pour </a:t>
            </a:r>
            <a:r>
              <a:rPr lang="fr-FR" sz="1700" i="1" dirty="0" smtClean="0"/>
              <a:t>l’ensemble de cette Fiche-Action est de 80%.  Dans le </a:t>
            </a:r>
            <a:r>
              <a:rPr lang="fr-FR" sz="1700" i="1" dirty="0" smtClean="0"/>
              <a:t>cas</a:t>
            </a:r>
          </a:p>
          <a:p>
            <a:pPr>
              <a:buNone/>
            </a:pPr>
            <a:r>
              <a:rPr lang="fr-FR" sz="1700" i="1" dirty="0" smtClean="0"/>
              <a:t>contraire</a:t>
            </a:r>
            <a:r>
              <a:rPr lang="fr-FR" sz="1700" i="1" dirty="0" smtClean="0"/>
              <a:t>, il pourra être limité, à l’instruction en fonction  </a:t>
            </a:r>
            <a:r>
              <a:rPr lang="fr-FR" sz="1700" i="1" dirty="0" smtClean="0"/>
              <a:t>des</a:t>
            </a:r>
          </a:p>
          <a:p>
            <a:pPr>
              <a:buNone/>
            </a:pPr>
            <a:r>
              <a:rPr lang="fr-FR" sz="1700" i="1" dirty="0" smtClean="0"/>
              <a:t>conditions </a:t>
            </a:r>
            <a:r>
              <a:rPr lang="fr-FR" sz="1700" i="1" dirty="0" smtClean="0"/>
              <a:t>fixées dans le régime </a:t>
            </a:r>
            <a:r>
              <a:rPr lang="fr-FR" sz="1700" i="1" dirty="0" smtClean="0"/>
              <a:t>d’Aide.</a:t>
            </a:r>
            <a:endParaRPr lang="fr-FR" sz="1700" dirty="0" smtClean="0"/>
          </a:p>
          <a:p>
            <a:pPr lvl="0"/>
            <a:r>
              <a:rPr lang="fr-FR" sz="2100" b="1" dirty="0" smtClean="0"/>
              <a:t>Taux de cofinancement du FEADER : 80%</a:t>
            </a:r>
            <a:endParaRPr lang="fr-FR" sz="2100" dirty="0" smtClean="0"/>
          </a:p>
          <a:p>
            <a:pPr>
              <a:buNone/>
            </a:pPr>
            <a:endParaRPr lang="fr-FR" dirty="0" smtClean="0"/>
          </a:p>
        </p:txBody>
      </p:sp>
      <p:pic>
        <p:nvPicPr>
          <p:cNvPr id="4" name="Picture 2" descr="Logo Gal  2014-2020"/>
          <p:cNvPicPr>
            <a:picLocks noChangeAspect="1" noChangeArrowheads="1"/>
          </p:cNvPicPr>
          <p:nvPr/>
        </p:nvPicPr>
        <p:blipFill>
          <a:blip r:embed="rId2" cstate="print"/>
          <a:srcRect/>
          <a:stretch>
            <a:fillRect/>
          </a:stretch>
        </p:blipFill>
        <p:spPr bwMode="auto">
          <a:xfrm>
            <a:off x="2339752" y="116632"/>
            <a:ext cx="5270823" cy="112638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748679"/>
          </a:xfrm>
        </p:spPr>
        <p:txBody>
          <a:bodyPr/>
          <a:lstStyle/>
          <a:p>
            <a:pPr algn="ctr">
              <a:buNone/>
            </a:pPr>
            <a:r>
              <a:rPr lang="fr-FR" dirty="0" smtClean="0"/>
              <a:t>Maquette financière </a:t>
            </a: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pic>
        <p:nvPicPr>
          <p:cNvPr id="44034" name="Picture 2" descr="C:\Documents and Settings\Administrateur\Bureau\maquette financière.jpg"/>
          <p:cNvPicPr>
            <a:picLocks noChangeAspect="1" noChangeArrowheads="1"/>
          </p:cNvPicPr>
          <p:nvPr/>
        </p:nvPicPr>
        <p:blipFill>
          <a:blip r:embed="rId3" cstate="print"/>
          <a:srcRect/>
          <a:stretch>
            <a:fillRect/>
          </a:stretch>
        </p:blipFill>
        <p:spPr bwMode="auto">
          <a:xfrm>
            <a:off x="0" y="2492896"/>
            <a:ext cx="9180512" cy="3030062"/>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324744"/>
          </a:xfrm>
        </p:spPr>
        <p:txBody>
          <a:bodyPr/>
          <a:lstStyle/>
          <a:p>
            <a:pPr>
              <a:buNone/>
            </a:pPr>
            <a:r>
              <a:rPr lang="fr-FR" dirty="0" smtClean="0"/>
              <a:t>Plan de financement : Animation – Gestion 2015-2016 : </a:t>
            </a:r>
            <a:endParaRPr lang="fr-FR"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123728" y="116632"/>
            <a:ext cx="5486847" cy="1172549"/>
          </a:xfrm>
          <a:prstGeom prst="rect">
            <a:avLst/>
          </a:prstGeom>
          <a:noFill/>
          <a:ln w="9525">
            <a:noFill/>
            <a:miter lim="800000"/>
            <a:headEnd/>
            <a:tailEnd/>
          </a:ln>
        </p:spPr>
      </p:pic>
      <p:pic>
        <p:nvPicPr>
          <p:cNvPr id="43010" name="Picture 2" descr="C:\Documents and Settings\Administrateur\Bureau\plan de financement animation.jpg"/>
          <p:cNvPicPr>
            <a:picLocks noChangeAspect="1" noChangeArrowheads="1"/>
          </p:cNvPicPr>
          <p:nvPr/>
        </p:nvPicPr>
        <p:blipFill>
          <a:blip r:embed="rId3" cstate="print"/>
          <a:srcRect/>
          <a:stretch>
            <a:fillRect/>
          </a:stretch>
        </p:blipFill>
        <p:spPr bwMode="auto">
          <a:xfrm>
            <a:off x="683568" y="2780928"/>
            <a:ext cx="7610475" cy="363855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fr-FR" dirty="0" smtClean="0">
                <a:solidFill>
                  <a:srgbClr val="C00000"/>
                </a:solidFill>
              </a:rPr>
              <a:t>FIN !</a:t>
            </a:r>
            <a:r>
              <a:rPr lang="fr-FR" sz="7200" dirty="0" smtClean="0">
                <a:solidFill>
                  <a:srgbClr val="C00000"/>
                </a:solidFill>
              </a:rPr>
              <a:t/>
            </a:r>
            <a:br>
              <a:rPr lang="fr-FR" sz="7200" dirty="0" smtClean="0">
                <a:solidFill>
                  <a:srgbClr val="C00000"/>
                </a:solidFill>
              </a:rPr>
            </a:br>
            <a:r>
              <a:rPr lang="fr-FR" sz="1400" dirty="0" smtClean="0">
                <a:solidFill>
                  <a:srgbClr val="C00000"/>
                </a:solidFill>
              </a:rPr>
              <a:t>Merci pour votre attention!</a:t>
            </a:r>
            <a:endParaRPr lang="fr-FR" sz="7200" dirty="0">
              <a:solidFill>
                <a:srgbClr val="C00000"/>
              </a:solidFill>
            </a:endParaRPr>
          </a:p>
        </p:txBody>
      </p:sp>
      <p:pic>
        <p:nvPicPr>
          <p:cNvPr id="37890" name="Picture 2" descr="C:\Documents and Settings\Administrateur\Mes documents\Locaux Pays\crédit Maryse Lourmière 009.jpg"/>
          <p:cNvPicPr>
            <a:picLocks noGrp="1" noChangeAspect="1" noChangeArrowheads="1"/>
          </p:cNvPicPr>
          <p:nvPr>
            <p:ph idx="1"/>
          </p:nvPr>
        </p:nvPicPr>
        <p:blipFill>
          <a:blip r:embed="rId2" cstate="print"/>
          <a:srcRect/>
          <a:stretch>
            <a:fillRect/>
          </a:stretch>
        </p:blipFill>
        <p:spPr>
          <a:xfrm>
            <a:off x="1177527" y="1600200"/>
            <a:ext cx="6788945"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2000" dirty="0" smtClean="0"/>
              <a:t/>
            </a:r>
            <a:br>
              <a:rPr lang="fr-FR" sz="2000" dirty="0" smtClean="0"/>
            </a:br>
            <a:r>
              <a:rPr lang="fr-FR" sz="2000" dirty="0" smtClean="0"/>
              <a:t/>
            </a:r>
            <a:br>
              <a:rPr lang="fr-FR" sz="2000" dirty="0" smtClean="0"/>
            </a:br>
            <a:endParaRPr lang="fr-FR" sz="2000" dirty="0"/>
          </a:p>
        </p:txBody>
      </p:sp>
      <p:graphicFrame>
        <p:nvGraphicFramePr>
          <p:cNvPr id="10" name="Tableau 9"/>
          <p:cNvGraphicFramePr>
            <a:graphicFrameLocks noGrp="1"/>
          </p:cNvGraphicFramePr>
          <p:nvPr/>
        </p:nvGraphicFramePr>
        <p:xfrm>
          <a:off x="179512" y="188640"/>
          <a:ext cx="8568952" cy="6048502"/>
        </p:xfrm>
        <a:graphic>
          <a:graphicData uri="http://schemas.openxmlformats.org/drawingml/2006/table">
            <a:tbl>
              <a:tblPr firstRow="1" bandRow="1">
                <a:tableStyleId>{5C22544A-7EE6-4342-B048-85BDC9FD1C3A}</a:tableStyleId>
              </a:tblPr>
              <a:tblGrid>
                <a:gridCol w="2142238"/>
                <a:gridCol w="2142238"/>
                <a:gridCol w="2142238"/>
                <a:gridCol w="2142238"/>
              </a:tblGrid>
              <a:tr h="504056">
                <a:tc>
                  <a:txBody>
                    <a:bodyPr/>
                    <a:lstStyle/>
                    <a:p>
                      <a:pPr algn="ctr">
                        <a:lnSpc>
                          <a:spcPct val="115000"/>
                        </a:lnSpc>
                        <a:spcAft>
                          <a:spcPts val="1000"/>
                        </a:spcAft>
                      </a:pPr>
                      <a:r>
                        <a:rPr lang="fr-FR" sz="1500" b="1" dirty="0">
                          <a:latin typeface="Calibri"/>
                          <a:ea typeface="Times New Roman"/>
                          <a:cs typeface="Verdana"/>
                        </a:rPr>
                        <a:t>Nom Prénom </a:t>
                      </a:r>
                      <a:endParaRPr lang="fr-FR" sz="15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500" b="1" dirty="0">
                          <a:latin typeface="Calibri"/>
                          <a:ea typeface="Times New Roman"/>
                          <a:cs typeface="Verdana"/>
                        </a:rPr>
                        <a:t>Intervenant au comité de programmation en qualité de…</a:t>
                      </a:r>
                      <a:endParaRPr lang="fr-FR" sz="15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500" b="1" dirty="0">
                          <a:latin typeface="Calibri"/>
                          <a:ea typeface="Times New Roman"/>
                          <a:cs typeface="Verdana"/>
                        </a:rPr>
                        <a:t>Titulaire ou suppléant</a:t>
                      </a:r>
                      <a:endParaRPr lang="fr-FR" sz="1500" dirty="0">
                        <a:latin typeface="Calibri"/>
                        <a:ea typeface="Times New Roman"/>
                        <a:cs typeface="Times New Roman"/>
                      </a:endParaRPr>
                    </a:p>
                  </a:txBody>
                  <a:tcPr marL="0" marR="0" marT="0" marB="0"/>
                </a:tc>
                <a:tc>
                  <a:txBody>
                    <a:bodyPr/>
                    <a:lstStyle/>
                    <a:p>
                      <a:pPr marL="69850" algn="ctr">
                        <a:lnSpc>
                          <a:spcPct val="115000"/>
                        </a:lnSpc>
                        <a:spcAft>
                          <a:spcPts val="1000"/>
                        </a:spcAft>
                      </a:pPr>
                      <a:r>
                        <a:rPr lang="fr-FR" sz="1500" b="1" dirty="0">
                          <a:latin typeface="Calibri"/>
                          <a:ea typeface="Times New Roman"/>
                          <a:cs typeface="Verdana"/>
                        </a:rPr>
                        <a:t>Autres implications professionnelles, électives ou associatives</a:t>
                      </a:r>
                      <a:endParaRPr lang="fr-FR" sz="1500" dirty="0">
                        <a:latin typeface="Calibri"/>
                        <a:ea typeface="Times New Roman"/>
                        <a:cs typeface="Times New Roman"/>
                      </a:endParaRPr>
                    </a:p>
                  </a:txBody>
                  <a:tcPr marL="0" marR="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Alain DEDIES</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Chambre d’Agriculture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Agriculteur Noisettes Dedies</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Claude PLAUZOLLES</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Chambre d’Agriculture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Employée MSA</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Marie Agnès CHARBONNEL</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Agriculture / Viticulture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Domaine Fonce Grives</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Michel PASTOR</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Agriculture / Viticulture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Exploitant agricole </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Bertrand BALDY</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CCI Carcassonne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Pharmacien</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r>
                        <a:rPr lang="fr-FR" sz="800">
                          <a:latin typeface="Calibri"/>
                          <a:ea typeface="Times New Roman"/>
                          <a:cs typeface="Verdana"/>
                        </a:rPr>
                        <a:t>Philippe DECAUD</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CCI Carcassonne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Restaurateur</a:t>
                      </a:r>
                      <a:endParaRPr lang="fr-FR" sz="1100" dirty="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Andrée MATHIEU</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Commerce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Maroquinerie STALRIC</a:t>
                      </a:r>
                      <a:endParaRPr lang="fr-FR" sz="1100" dirty="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Alphonse CARAVACA</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Commerce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Assureur</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Jean Claude FARGUES</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Chambre des Métiers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Menuisier</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Michel RABAT</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Chambre des Métiers</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Artisan Boucher</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Jacques GALANTUS</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Artisanat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Menuisier</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Jean Michel MARTIN</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Artisanat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Artisan Maçon</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Patricia MUNICH-IZARD</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Patrimoine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Centre de formation CFPM</a:t>
                      </a:r>
                      <a:endParaRPr lang="fr-FR" sz="1100" dirty="0">
                        <a:latin typeface="Calibri"/>
                        <a:ea typeface="Times New Roman"/>
                        <a:cs typeface="Times New Roman"/>
                      </a:endParaRPr>
                    </a:p>
                  </a:txBody>
                  <a:tcPr marL="44450" marR="44450" marT="0"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2000" dirty="0" smtClean="0"/>
              <a:t/>
            </a:r>
            <a:br>
              <a:rPr lang="fr-FR" sz="2000" dirty="0" smtClean="0"/>
            </a:br>
            <a:r>
              <a:rPr lang="fr-FR" sz="2000" dirty="0" smtClean="0"/>
              <a:t/>
            </a:r>
            <a:br>
              <a:rPr lang="fr-FR" sz="2000" dirty="0" smtClean="0"/>
            </a:br>
            <a:endParaRPr lang="fr-FR" sz="2000" dirty="0"/>
          </a:p>
        </p:txBody>
      </p:sp>
      <p:graphicFrame>
        <p:nvGraphicFramePr>
          <p:cNvPr id="10" name="Tableau 9"/>
          <p:cNvGraphicFramePr>
            <a:graphicFrameLocks noGrp="1"/>
          </p:cNvGraphicFramePr>
          <p:nvPr/>
        </p:nvGraphicFramePr>
        <p:xfrm>
          <a:off x="179512" y="188640"/>
          <a:ext cx="8568952" cy="2825750"/>
        </p:xfrm>
        <a:graphic>
          <a:graphicData uri="http://schemas.openxmlformats.org/drawingml/2006/table">
            <a:tbl>
              <a:tblPr firstRow="1" bandRow="1">
                <a:tableStyleId>{5C22544A-7EE6-4342-B048-85BDC9FD1C3A}</a:tableStyleId>
              </a:tblPr>
              <a:tblGrid>
                <a:gridCol w="2142238"/>
                <a:gridCol w="2142238"/>
                <a:gridCol w="2142238"/>
                <a:gridCol w="2142238"/>
              </a:tblGrid>
              <a:tr h="504056">
                <a:tc>
                  <a:txBody>
                    <a:bodyPr/>
                    <a:lstStyle/>
                    <a:p>
                      <a:pPr algn="ctr">
                        <a:lnSpc>
                          <a:spcPct val="115000"/>
                        </a:lnSpc>
                        <a:spcAft>
                          <a:spcPts val="1000"/>
                        </a:spcAft>
                      </a:pPr>
                      <a:r>
                        <a:rPr lang="fr-FR" sz="1500" b="1" dirty="0">
                          <a:latin typeface="Calibri"/>
                          <a:ea typeface="Times New Roman"/>
                          <a:cs typeface="Verdana"/>
                        </a:rPr>
                        <a:t>Nom Prénom </a:t>
                      </a:r>
                      <a:endParaRPr lang="fr-FR" sz="15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500" b="1" dirty="0">
                          <a:latin typeface="Calibri"/>
                          <a:ea typeface="Times New Roman"/>
                          <a:cs typeface="Verdana"/>
                        </a:rPr>
                        <a:t>Intervenant au comité de programmation en qualité de…</a:t>
                      </a:r>
                      <a:endParaRPr lang="fr-FR" sz="1500" dirty="0">
                        <a:latin typeface="Calibri"/>
                        <a:ea typeface="Times New Roman"/>
                        <a:cs typeface="Times New Roman"/>
                      </a:endParaRPr>
                    </a:p>
                  </a:txBody>
                  <a:tcPr marL="0" marR="0" marT="0" marB="0"/>
                </a:tc>
                <a:tc>
                  <a:txBody>
                    <a:bodyPr/>
                    <a:lstStyle/>
                    <a:p>
                      <a:pPr algn="ctr">
                        <a:lnSpc>
                          <a:spcPct val="115000"/>
                        </a:lnSpc>
                        <a:spcAft>
                          <a:spcPts val="1000"/>
                        </a:spcAft>
                      </a:pPr>
                      <a:r>
                        <a:rPr lang="fr-FR" sz="1500" b="1" dirty="0">
                          <a:latin typeface="Calibri"/>
                          <a:ea typeface="Times New Roman"/>
                          <a:cs typeface="Verdana"/>
                        </a:rPr>
                        <a:t>Titulaire ou suppléant</a:t>
                      </a:r>
                      <a:endParaRPr lang="fr-FR" sz="1500" dirty="0">
                        <a:latin typeface="Calibri"/>
                        <a:ea typeface="Times New Roman"/>
                        <a:cs typeface="Times New Roman"/>
                      </a:endParaRPr>
                    </a:p>
                  </a:txBody>
                  <a:tcPr marL="0" marR="0" marT="0" marB="0"/>
                </a:tc>
                <a:tc>
                  <a:txBody>
                    <a:bodyPr/>
                    <a:lstStyle/>
                    <a:p>
                      <a:pPr marL="69850" algn="ctr">
                        <a:lnSpc>
                          <a:spcPct val="115000"/>
                        </a:lnSpc>
                        <a:spcAft>
                          <a:spcPts val="1000"/>
                        </a:spcAft>
                      </a:pPr>
                      <a:r>
                        <a:rPr lang="fr-FR" sz="1500" b="1" dirty="0">
                          <a:latin typeface="Calibri"/>
                          <a:ea typeface="Times New Roman"/>
                          <a:cs typeface="Verdana"/>
                        </a:rPr>
                        <a:t>Autres implications professionnelles, électives ou associatives</a:t>
                      </a:r>
                      <a:endParaRPr lang="fr-FR" sz="1500" dirty="0">
                        <a:latin typeface="Calibri"/>
                        <a:ea typeface="Times New Roman"/>
                        <a:cs typeface="Times New Roman"/>
                      </a:endParaRPr>
                    </a:p>
                  </a:txBody>
                  <a:tcPr marL="0" marR="0" marT="0" marB="0"/>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Françoise MOREAU</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Patrimoine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Château de Paulignan (Gîtes) et membre de l’association Marbres en Minervois.</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Michèle HEYDORFF</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dirty="0">
                          <a:latin typeface="Calibri"/>
                          <a:ea typeface="Times New Roman"/>
                          <a:cs typeface="Verdana"/>
                        </a:rPr>
                        <a:t>Culture </a:t>
                      </a:r>
                      <a:endParaRPr lang="fr-FR" sz="1100" dirty="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dirty="0">
                          <a:latin typeface="Calibri"/>
                          <a:ea typeface="Times New Roman"/>
                          <a:cs typeface="Verdana"/>
                        </a:rPr>
                        <a:t>Titulaire</a:t>
                      </a:r>
                      <a:endParaRPr lang="fr-FR" sz="1100" dirty="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Compagnie Juin 88 et Théâtre dans les Vignes</a:t>
                      </a:r>
                      <a:endParaRPr lang="fr-FR" sz="1100" dirty="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Christian AUDOUY</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Culture </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Vice président </a:t>
                      </a:r>
                      <a:r>
                        <a:rPr lang="fr-FR" sz="800" dirty="0" err="1">
                          <a:latin typeface="Calibri"/>
                          <a:ea typeface="Times New Roman"/>
                          <a:cs typeface="Verdana"/>
                        </a:rPr>
                        <a:t>asso</a:t>
                      </a:r>
                      <a:r>
                        <a:rPr lang="fr-FR" sz="800" dirty="0">
                          <a:latin typeface="Calibri"/>
                          <a:ea typeface="Times New Roman"/>
                          <a:cs typeface="Verdana"/>
                        </a:rPr>
                        <a:t> culturelle « Eau Vive » et membre Festival Guitares à travers chants</a:t>
                      </a:r>
                      <a:endParaRPr lang="fr-FR" sz="1100" dirty="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dirty="0">
                        <a:latin typeface="Calibri"/>
                        <a:ea typeface="Times New Roman"/>
                        <a:cs typeface="Verdana"/>
                      </a:endParaRPr>
                    </a:p>
                    <a:p>
                      <a:pPr algn="ctr">
                        <a:lnSpc>
                          <a:spcPct val="115000"/>
                        </a:lnSpc>
                        <a:spcAft>
                          <a:spcPts val="1000"/>
                        </a:spcAft>
                      </a:pPr>
                      <a:r>
                        <a:rPr lang="fr-FR" sz="800" dirty="0">
                          <a:latin typeface="Calibri"/>
                          <a:ea typeface="Times New Roman"/>
                          <a:cs typeface="Verdana"/>
                        </a:rPr>
                        <a:t>Thierry DENIAUX</a:t>
                      </a:r>
                      <a:endParaRPr lang="fr-FR" sz="1100" dirty="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Tourisme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Titulaire</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a:latin typeface="Calibri"/>
                          <a:ea typeface="Times New Roman"/>
                          <a:cs typeface="Verdana"/>
                        </a:rPr>
                        <a:t>Directeur Hôtelier, Président UMIH Aude</a:t>
                      </a:r>
                      <a:endParaRPr lang="fr-FR" sz="1100">
                        <a:latin typeface="Calibri"/>
                        <a:ea typeface="Times New Roman"/>
                        <a:cs typeface="Times New Roman"/>
                      </a:endParaRPr>
                    </a:p>
                  </a:txBody>
                  <a:tcPr marL="44450" marR="44450" marT="0" marB="0" anchor="ctr"/>
                </a:tc>
              </a:tr>
              <a:tr h="370840">
                <a:tc>
                  <a:txBody>
                    <a:bodyPr/>
                    <a:lstStyle/>
                    <a:p>
                      <a:pPr algn="ctr">
                        <a:lnSpc>
                          <a:spcPct val="115000"/>
                        </a:lnSpc>
                        <a:spcAft>
                          <a:spcPts val="1000"/>
                        </a:spcAft>
                      </a:pPr>
                      <a:endParaRPr lang="fr-FR" sz="800">
                        <a:latin typeface="Calibri"/>
                        <a:ea typeface="Times New Roman"/>
                        <a:cs typeface="Verdana"/>
                      </a:endParaRPr>
                    </a:p>
                    <a:p>
                      <a:pPr algn="ctr">
                        <a:lnSpc>
                          <a:spcPct val="115000"/>
                        </a:lnSpc>
                        <a:spcAft>
                          <a:spcPts val="1000"/>
                        </a:spcAft>
                      </a:pPr>
                      <a:r>
                        <a:rPr lang="fr-FR" sz="800">
                          <a:latin typeface="Calibri"/>
                          <a:ea typeface="Times New Roman"/>
                          <a:cs typeface="Verdana"/>
                        </a:rPr>
                        <a:t>Didier ASTRE</a:t>
                      </a:r>
                      <a:endParaRPr lang="fr-FR" sz="1100">
                        <a:latin typeface="Calibri"/>
                        <a:ea typeface="Times New Roman"/>
                        <a:cs typeface="Times New Roman"/>
                      </a:endParaRPr>
                    </a:p>
                  </a:txBody>
                  <a:tcPr marL="44450" marR="44450" marT="0" marB="0"/>
                </a:tc>
                <a:tc>
                  <a:txBody>
                    <a:bodyPr/>
                    <a:lstStyle/>
                    <a:p>
                      <a:pPr algn="ctr">
                        <a:lnSpc>
                          <a:spcPct val="115000"/>
                        </a:lnSpc>
                        <a:spcAft>
                          <a:spcPts val="1000"/>
                        </a:spcAft>
                      </a:pPr>
                      <a:r>
                        <a:rPr lang="fr-FR" sz="800">
                          <a:latin typeface="Calibri"/>
                          <a:ea typeface="Times New Roman"/>
                          <a:cs typeface="Verdana"/>
                        </a:rPr>
                        <a:t>Tourisme</a:t>
                      </a:r>
                      <a:endParaRPr lang="fr-FR" sz="1100">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800">
                          <a:latin typeface="Calibri"/>
                          <a:ea typeface="Times New Roman"/>
                          <a:cs typeface="Verdana"/>
                        </a:rPr>
                        <a:t>Suppléant</a:t>
                      </a:r>
                      <a:endParaRPr lang="fr-FR" sz="1100">
                        <a:latin typeface="Calibri"/>
                        <a:ea typeface="Times New Roman"/>
                        <a:cs typeface="Times New Roman"/>
                      </a:endParaRPr>
                    </a:p>
                  </a:txBody>
                  <a:tcPr marL="44450" marR="44450" marT="0" marB="0" anchor="ctr"/>
                </a:tc>
                <a:tc>
                  <a:txBody>
                    <a:bodyPr/>
                    <a:lstStyle/>
                    <a:p>
                      <a:pPr>
                        <a:lnSpc>
                          <a:spcPct val="115000"/>
                        </a:lnSpc>
                        <a:spcAft>
                          <a:spcPts val="1000"/>
                        </a:spcAft>
                      </a:pPr>
                      <a:r>
                        <a:rPr lang="fr-FR" sz="800" dirty="0">
                          <a:latin typeface="Calibri"/>
                          <a:ea typeface="Times New Roman"/>
                          <a:cs typeface="Verdana"/>
                        </a:rPr>
                        <a:t>Gestionnaire d’un site d’activités Pleine Nature</a:t>
                      </a:r>
                      <a:endParaRPr lang="fr-FR" sz="1100" dirty="0">
                        <a:latin typeface="Calibri"/>
                        <a:ea typeface="Times New Roman"/>
                        <a:cs typeface="Times New Roman"/>
                      </a:endParaRPr>
                    </a:p>
                  </a:txBody>
                  <a:tcPr marL="44450" marR="44450" marT="0" marB="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19256" cy="5184576"/>
          </a:xfrm>
        </p:spPr>
        <p:txBody>
          <a:bodyPr>
            <a:normAutofit fontScale="85000" lnSpcReduction="20000"/>
          </a:bodyPr>
          <a:lstStyle/>
          <a:p>
            <a:pPr lvl="0" algn="ctr">
              <a:buNone/>
            </a:pPr>
            <a:r>
              <a:rPr lang="fr-FR" sz="2100" b="1" dirty="0" smtClean="0"/>
              <a:t>LEADER…FEADER….GAL…KEZAKO???????</a:t>
            </a:r>
          </a:p>
          <a:p>
            <a:pPr lvl="0"/>
            <a:r>
              <a:rPr lang="fr-FR" sz="2100" b="1" dirty="0" smtClean="0"/>
              <a:t>LEADER</a:t>
            </a:r>
            <a:r>
              <a:rPr lang="fr-FR" sz="2100" dirty="0" smtClean="0"/>
              <a:t> </a:t>
            </a:r>
            <a:r>
              <a:rPr lang="fr-FR" sz="2100" dirty="0"/>
              <a:t>signifie « Liaison Entre Action de Développement de l’Economie Rurale ». Il s’agit d’un programme européen qui vise à faire des territoires ruraux des pôles équilibrés d’activité et de vie. Ce programme permet de soutenir des actions innovantes s’inscrivant dans cette stratégie et  sert de laboratoire d’expérimentation pour l’ensemble des territoires ruraux. Une approche novatrice qui constitue pour le projet de territoire une réelle valeur ajoutée grâce au soutien d’actions pilotes et innovantes (en terme de méthode, de contenu) afin de tirer le meilleur parti de leurs atouts.</a:t>
            </a:r>
            <a:endParaRPr lang="fr-FR" sz="2100" b="1" u="sng" dirty="0"/>
          </a:p>
          <a:p>
            <a:pPr lvl="0"/>
            <a:r>
              <a:rPr lang="fr-FR" sz="2100" dirty="0"/>
              <a:t>Nous en sommes aujourd’hui à la </a:t>
            </a:r>
            <a:r>
              <a:rPr lang="fr-FR" sz="2100" b="1" dirty="0" smtClean="0"/>
              <a:t>5ème </a:t>
            </a:r>
            <a:r>
              <a:rPr lang="fr-FR" sz="2100" b="1" dirty="0"/>
              <a:t>génération de ce programme</a:t>
            </a:r>
            <a:r>
              <a:rPr lang="fr-FR" sz="2100" dirty="0"/>
              <a:t>, alimenté par le Fond Européen Agricole pour le Développement Rural (</a:t>
            </a:r>
            <a:r>
              <a:rPr lang="fr-FR" sz="2100" b="1" dirty="0"/>
              <a:t>FEADER</a:t>
            </a:r>
            <a:r>
              <a:rPr lang="fr-FR" sz="2100" dirty="0"/>
              <a:t>) sur la période </a:t>
            </a:r>
            <a:r>
              <a:rPr lang="fr-FR" sz="2100" dirty="0" smtClean="0"/>
              <a:t>2014-2020.</a:t>
            </a:r>
            <a:endParaRPr lang="fr-FR" sz="2100" b="1" u="sng" dirty="0"/>
          </a:p>
          <a:p>
            <a:pPr lvl="0"/>
            <a:r>
              <a:rPr lang="fr-FR" sz="2100" dirty="0"/>
              <a:t>Le programme </a:t>
            </a:r>
            <a:r>
              <a:rPr lang="fr-FR" sz="2100" dirty="0" smtClean="0"/>
              <a:t>LEADER est porté </a:t>
            </a:r>
            <a:r>
              <a:rPr lang="fr-FR" sz="2100" dirty="0"/>
              <a:t>par une structure </a:t>
            </a:r>
            <a:r>
              <a:rPr lang="fr-FR" sz="2100" dirty="0" smtClean="0"/>
              <a:t>(appelée </a:t>
            </a:r>
            <a:r>
              <a:rPr lang="fr-FR" sz="2100" dirty="0"/>
              <a:t>le </a:t>
            </a:r>
            <a:r>
              <a:rPr lang="fr-FR" sz="2100" b="1" dirty="0"/>
              <a:t>groupe d’action locale (GAL) du </a:t>
            </a:r>
            <a:r>
              <a:rPr lang="fr-FR" sz="2100" b="1" dirty="0" smtClean="0"/>
              <a:t>Carcassonnais</a:t>
            </a:r>
            <a:r>
              <a:rPr lang="fr-FR" sz="2100" dirty="0" smtClean="0"/>
              <a:t>, porté lui-même par l’association du Pays Carcassonnais)qui assure </a:t>
            </a:r>
            <a:r>
              <a:rPr lang="fr-FR" sz="2100" dirty="0"/>
              <a:t>l’accompagnement et le suivi des porteurs de projets mais aussi l’animation et l’évaluation du programme. Il dispose d’une enveloppe de</a:t>
            </a:r>
            <a:r>
              <a:rPr lang="fr-FR" sz="2100" b="1" dirty="0">
                <a:solidFill>
                  <a:schemeClr val="accent2"/>
                </a:solidFill>
              </a:rPr>
              <a:t> 1 </a:t>
            </a:r>
            <a:r>
              <a:rPr lang="fr-FR" sz="2100" b="1" dirty="0" smtClean="0">
                <a:solidFill>
                  <a:schemeClr val="accent2"/>
                </a:solidFill>
              </a:rPr>
              <a:t>850 000 </a:t>
            </a:r>
            <a:r>
              <a:rPr lang="fr-FR" sz="2100" b="1" dirty="0">
                <a:solidFill>
                  <a:schemeClr val="accent2"/>
                </a:solidFill>
              </a:rPr>
              <a:t>€ </a:t>
            </a:r>
            <a:r>
              <a:rPr lang="fr-FR" sz="2100" dirty="0" smtClean="0"/>
              <a:t>( avec une réserve possible de</a:t>
            </a:r>
            <a:r>
              <a:rPr lang="fr-FR" sz="2100" dirty="0"/>
              <a:t> </a:t>
            </a:r>
            <a:r>
              <a:rPr lang="fr-FR" sz="2100" b="1" dirty="0"/>
              <a:t>655 </a:t>
            </a:r>
            <a:r>
              <a:rPr lang="fr-FR" sz="2100" b="1" dirty="0" smtClean="0"/>
              <a:t>409,54€ au bilan intermédiaire en 2018</a:t>
            </a:r>
            <a:r>
              <a:rPr lang="fr-FR" sz="2100" dirty="0" smtClean="0"/>
              <a:t>) pour </a:t>
            </a:r>
            <a:r>
              <a:rPr lang="fr-FR" sz="2100" dirty="0"/>
              <a:t>mettre en œuvre sa stratégie Leader sur les </a:t>
            </a:r>
            <a:r>
              <a:rPr lang="fr-FR" sz="2100" dirty="0" smtClean="0"/>
              <a:t>96 </a:t>
            </a:r>
            <a:r>
              <a:rPr lang="fr-FR" sz="2100" dirty="0"/>
              <a:t>communes de son </a:t>
            </a:r>
            <a:r>
              <a:rPr lang="fr-FR" sz="2100" dirty="0" smtClean="0"/>
              <a:t>territoire.</a:t>
            </a:r>
            <a:endParaRPr lang="fr-FR" sz="2100" b="1" u="sng" dirty="0"/>
          </a:p>
          <a:p>
            <a:pPr lvl="0"/>
            <a:r>
              <a:rPr lang="fr-FR" sz="2100" b="1" dirty="0"/>
              <a:t>L’organe décisionnel du GAL est le comité de </a:t>
            </a:r>
            <a:r>
              <a:rPr lang="fr-FR" sz="2100" b="1" dirty="0" smtClean="0"/>
              <a:t>programmation</a:t>
            </a:r>
            <a:r>
              <a:rPr lang="fr-FR" sz="2100" dirty="0" smtClean="0"/>
              <a:t>. Ce dernier sélectionne </a:t>
            </a:r>
            <a:r>
              <a:rPr lang="fr-FR" sz="2100" dirty="0"/>
              <a:t>les projets que le programme Leader viendra </a:t>
            </a:r>
            <a:r>
              <a:rPr lang="fr-FR" sz="2100" dirty="0" smtClean="0"/>
              <a:t>cofinancer, après avis consultatif du </a:t>
            </a:r>
            <a:r>
              <a:rPr lang="fr-FR" sz="2100" b="1" dirty="0" smtClean="0"/>
              <a:t>Comité technique du GAL.</a:t>
            </a:r>
            <a:endParaRPr lang="fr-FR" sz="2100" b="1" u="sng" dirty="0"/>
          </a:p>
          <a:p>
            <a:endParaRPr lang="fr-FR" sz="1800" b="1" u="sng" dirty="0"/>
          </a:p>
          <a:p>
            <a:pPr>
              <a:buNone/>
            </a:pPr>
            <a:endParaRPr lang="fr-FR" sz="1800" dirty="0"/>
          </a:p>
        </p:txBody>
      </p:sp>
      <p:pic>
        <p:nvPicPr>
          <p:cNvPr id="4" name="Picture 2" descr="Logo Gal  2014-2020"/>
          <p:cNvPicPr>
            <a:picLocks noChangeAspect="1" noChangeArrowheads="1"/>
          </p:cNvPicPr>
          <p:nvPr/>
        </p:nvPicPr>
        <p:blipFill>
          <a:blip r:embed="rId2" cstate="print"/>
          <a:srcRect/>
          <a:stretch>
            <a:fillRect/>
          </a:stretch>
        </p:blipFill>
        <p:spPr bwMode="auto">
          <a:xfrm>
            <a:off x="2267744" y="0"/>
            <a:ext cx="4766767" cy="101866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2794</Words>
  <Application>Microsoft Office PowerPoint</Application>
  <PresentationFormat>Affichage à l'écran (4:3)</PresentationFormat>
  <Paragraphs>974</Paragraphs>
  <Slides>66</Slides>
  <Notes>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66</vt:i4>
      </vt:variant>
    </vt:vector>
  </HeadingPairs>
  <TitlesOfParts>
    <vt:vector size="68" baseType="lpstr">
      <vt:lpstr>Thème Office</vt:lpstr>
      <vt:lpstr>Diapositive</vt:lpstr>
      <vt:lpstr>Diapositive 1</vt:lpstr>
      <vt:lpstr>Diapositive 2</vt:lpstr>
      <vt:lpstr>Diapositive 3</vt:lpstr>
      <vt:lpstr>      </vt:lpstr>
      <vt:lpstr>      </vt:lpstr>
      <vt:lpstr>      </vt:lpstr>
      <vt:lpstr>      </vt:lpstr>
      <vt:lpstr>      </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FIN ! Merci pour votre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 *</dc:creator>
  <cp:lastModifiedBy> *</cp:lastModifiedBy>
  <cp:revision>43</cp:revision>
  <dcterms:created xsi:type="dcterms:W3CDTF">2016-02-22T12:59:43Z</dcterms:created>
  <dcterms:modified xsi:type="dcterms:W3CDTF">2016-03-09T16:51:22Z</dcterms:modified>
</cp:coreProperties>
</file>